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317" r:id="rId5"/>
    <p:sldId id="318" r:id="rId6"/>
    <p:sldId id="257" r:id="rId7"/>
    <p:sldId id="301" r:id="rId8"/>
    <p:sldId id="311" r:id="rId9"/>
    <p:sldId id="258" r:id="rId10"/>
    <p:sldId id="263" r:id="rId11"/>
    <p:sldId id="303" r:id="rId12"/>
    <p:sldId id="267" r:id="rId13"/>
    <p:sldId id="268" r:id="rId14"/>
    <p:sldId id="269" r:id="rId15"/>
    <p:sldId id="272" r:id="rId16"/>
    <p:sldId id="275" r:id="rId17"/>
    <p:sldId id="276" r:id="rId18"/>
    <p:sldId id="279" r:id="rId19"/>
    <p:sldId id="309" r:id="rId20"/>
    <p:sldId id="271" r:id="rId21"/>
    <p:sldId id="274" r:id="rId22"/>
    <p:sldId id="278" r:id="rId23"/>
    <p:sldId id="323" r:id="rId24"/>
    <p:sldId id="314" r:id="rId25"/>
    <p:sldId id="310" r:id="rId26"/>
    <p:sldId id="280" r:id="rId27"/>
    <p:sldId id="282" r:id="rId28"/>
    <p:sldId id="281" r:id="rId29"/>
    <p:sldId id="306" r:id="rId30"/>
    <p:sldId id="312" r:id="rId31"/>
    <p:sldId id="313" r:id="rId32"/>
    <p:sldId id="307" r:id="rId33"/>
    <p:sldId id="300" r:id="rId34"/>
    <p:sldId id="286" r:id="rId35"/>
    <p:sldId id="294" r:id="rId36"/>
    <p:sldId id="288" r:id="rId37"/>
    <p:sldId id="315" r:id="rId38"/>
    <p:sldId id="293" r:id="rId39"/>
    <p:sldId id="291" r:id="rId40"/>
    <p:sldId id="297" r:id="rId41"/>
    <p:sldId id="298" r:id="rId42"/>
    <p:sldId id="319" r:id="rId43"/>
    <p:sldId id="321" r:id="rId44"/>
    <p:sldId id="289"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765" autoAdjust="0"/>
    <p:restoredTop sz="94660"/>
  </p:normalViewPr>
  <p:slideViewPr>
    <p:cSldViewPr>
      <p:cViewPr varScale="1">
        <p:scale>
          <a:sx n="98" d="100"/>
          <a:sy n="98" d="100"/>
        </p:scale>
        <p:origin x="-732"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C1310-EE71-4921-9395-214EFCE6869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65DC0431-0CFB-4468-B508-30B4C4D04A86}">
      <dgm:prSet phldrT="[Text]"/>
      <dgm:spPr/>
      <dgm:t>
        <a:bodyPr/>
        <a:lstStyle/>
        <a:p>
          <a:r>
            <a:rPr lang="en-US" dirty="0" smtClean="0"/>
            <a:t>Discoloration/Staining of </a:t>
          </a:r>
          <a:r>
            <a:rPr lang="en-US" dirty="0" err="1" smtClean="0"/>
            <a:t>restortion</a:t>
          </a:r>
          <a:endParaRPr lang="en-US" dirty="0"/>
        </a:p>
      </dgm:t>
    </dgm:pt>
    <dgm:pt modelId="{F726909D-BDFB-4BD1-A96F-E9DA7916C3B3}" type="parTrans" cxnId="{0A8BBD29-EF9A-4F53-BBBE-BCAF919F92DF}">
      <dgm:prSet/>
      <dgm:spPr/>
      <dgm:t>
        <a:bodyPr/>
        <a:lstStyle/>
        <a:p>
          <a:endParaRPr lang="en-US"/>
        </a:p>
      </dgm:t>
    </dgm:pt>
    <dgm:pt modelId="{07731195-2623-41F4-935F-CA933265BFF1}" type="sibTrans" cxnId="{0A8BBD29-EF9A-4F53-BBBE-BCAF919F92DF}">
      <dgm:prSet/>
      <dgm:spPr/>
      <dgm:t>
        <a:bodyPr/>
        <a:lstStyle/>
        <a:p>
          <a:endParaRPr lang="en-US"/>
        </a:p>
      </dgm:t>
    </dgm:pt>
    <dgm:pt modelId="{C5AFB5A3-7C4B-42D3-9EF1-BE9AF08C4076}">
      <dgm:prSet phldrT="[Text]"/>
      <dgm:spPr/>
      <dgm:t>
        <a:bodyPr/>
        <a:lstStyle/>
        <a:p>
          <a:r>
            <a:rPr lang="en-US" dirty="0" smtClean="0"/>
            <a:t>Sensitivity</a:t>
          </a:r>
          <a:endParaRPr lang="en-US" dirty="0"/>
        </a:p>
      </dgm:t>
    </dgm:pt>
    <dgm:pt modelId="{F66081B1-9FF6-4FE2-8F13-72F5FD022253}" type="parTrans" cxnId="{2BD7DD75-206A-49A4-A359-972D8D04C5C0}">
      <dgm:prSet/>
      <dgm:spPr/>
      <dgm:t>
        <a:bodyPr/>
        <a:lstStyle/>
        <a:p>
          <a:endParaRPr lang="en-US"/>
        </a:p>
      </dgm:t>
    </dgm:pt>
    <dgm:pt modelId="{2E3F233B-42B0-4639-8739-C87896F5552A}" type="sibTrans" cxnId="{2BD7DD75-206A-49A4-A359-972D8D04C5C0}">
      <dgm:prSet/>
      <dgm:spPr/>
      <dgm:t>
        <a:bodyPr/>
        <a:lstStyle/>
        <a:p>
          <a:endParaRPr lang="en-US"/>
        </a:p>
      </dgm:t>
    </dgm:pt>
    <dgm:pt modelId="{BE7A81D5-7574-4A0B-80C9-AE7267388695}">
      <dgm:prSet phldrT="[Text]"/>
      <dgm:spPr/>
      <dgm:t>
        <a:bodyPr/>
        <a:lstStyle/>
        <a:p>
          <a:r>
            <a:rPr lang="en-US" dirty="0" smtClean="0"/>
            <a:t>Recurrence of caries</a:t>
          </a:r>
          <a:endParaRPr lang="en-US" dirty="0"/>
        </a:p>
      </dgm:t>
    </dgm:pt>
    <dgm:pt modelId="{2BD8F793-397A-4038-B0D8-876A19B5BBD9}" type="parTrans" cxnId="{0F713395-C47E-4968-8524-7DB53411D2BF}">
      <dgm:prSet/>
      <dgm:spPr/>
      <dgm:t>
        <a:bodyPr/>
        <a:lstStyle/>
        <a:p>
          <a:endParaRPr lang="en-US"/>
        </a:p>
      </dgm:t>
    </dgm:pt>
    <dgm:pt modelId="{6689C393-5AC8-4A10-A213-0D9E15AAADB6}" type="sibTrans" cxnId="{0F713395-C47E-4968-8524-7DB53411D2BF}">
      <dgm:prSet/>
      <dgm:spPr/>
      <dgm:t>
        <a:bodyPr/>
        <a:lstStyle/>
        <a:p>
          <a:endParaRPr lang="en-US"/>
        </a:p>
      </dgm:t>
    </dgm:pt>
    <dgm:pt modelId="{EEAD6406-F1D8-49AE-B9A5-4F65ABB0B008}" type="pres">
      <dgm:prSet presAssocID="{49FC1310-EE71-4921-9395-214EFCE6869C}" presName="linear" presStyleCnt="0">
        <dgm:presLayoutVars>
          <dgm:dir/>
          <dgm:animLvl val="lvl"/>
          <dgm:resizeHandles val="exact"/>
        </dgm:presLayoutVars>
      </dgm:prSet>
      <dgm:spPr/>
      <dgm:t>
        <a:bodyPr/>
        <a:lstStyle/>
        <a:p>
          <a:endParaRPr lang="en-US"/>
        </a:p>
      </dgm:t>
    </dgm:pt>
    <dgm:pt modelId="{BB5B2B28-84DB-40FC-AA13-417D82EFA065}" type="pres">
      <dgm:prSet presAssocID="{65DC0431-0CFB-4468-B508-30B4C4D04A86}" presName="parentLin" presStyleCnt="0"/>
      <dgm:spPr/>
    </dgm:pt>
    <dgm:pt modelId="{7673B746-BF87-4E73-9E01-4CFB3F8F876B}" type="pres">
      <dgm:prSet presAssocID="{65DC0431-0CFB-4468-B508-30B4C4D04A86}" presName="parentLeftMargin" presStyleLbl="node1" presStyleIdx="0" presStyleCnt="3"/>
      <dgm:spPr/>
      <dgm:t>
        <a:bodyPr/>
        <a:lstStyle/>
        <a:p>
          <a:endParaRPr lang="en-US"/>
        </a:p>
      </dgm:t>
    </dgm:pt>
    <dgm:pt modelId="{97B54DC5-A8B6-4E00-9B41-7EDAB81D2967}" type="pres">
      <dgm:prSet presAssocID="{65DC0431-0CFB-4468-B508-30B4C4D04A86}" presName="parentText" presStyleLbl="node1" presStyleIdx="0" presStyleCnt="3">
        <dgm:presLayoutVars>
          <dgm:chMax val="0"/>
          <dgm:bulletEnabled val="1"/>
        </dgm:presLayoutVars>
      </dgm:prSet>
      <dgm:spPr/>
      <dgm:t>
        <a:bodyPr/>
        <a:lstStyle/>
        <a:p>
          <a:endParaRPr lang="en-US"/>
        </a:p>
      </dgm:t>
    </dgm:pt>
    <dgm:pt modelId="{CFA08476-D8E9-4D0C-B811-A3742BA1B4E9}" type="pres">
      <dgm:prSet presAssocID="{65DC0431-0CFB-4468-B508-30B4C4D04A86}" presName="negativeSpace" presStyleCnt="0"/>
      <dgm:spPr/>
    </dgm:pt>
    <dgm:pt modelId="{2B521A67-078B-4C6D-8889-9251C5DDD338}" type="pres">
      <dgm:prSet presAssocID="{65DC0431-0CFB-4468-B508-30B4C4D04A86}" presName="childText" presStyleLbl="conFgAcc1" presStyleIdx="0" presStyleCnt="3">
        <dgm:presLayoutVars>
          <dgm:bulletEnabled val="1"/>
        </dgm:presLayoutVars>
      </dgm:prSet>
      <dgm:spPr/>
    </dgm:pt>
    <dgm:pt modelId="{53F07E4A-B08F-413B-8752-B8C6F46ACCB1}" type="pres">
      <dgm:prSet presAssocID="{07731195-2623-41F4-935F-CA933265BFF1}" presName="spaceBetweenRectangles" presStyleCnt="0"/>
      <dgm:spPr/>
    </dgm:pt>
    <dgm:pt modelId="{2E340467-B5BF-469C-9A0B-9F11BEC7977B}" type="pres">
      <dgm:prSet presAssocID="{C5AFB5A3-7C4B-42D3-9EF1-BE9AF08C4076}" presName="parentLin" presStyleCnt="0"/>
      <dgm:spPr/>
    </dgm:pt>
    <dgm:pt modelId="{5908B752-4E49-40B4-9EBE-C24DACC7BA35}" type="pres">
      <dgm:prSet presAssocID="{C5AFB5A3-7C4B-42D3-9EF1-BE9AF08C4076}" presName="parentLeftMargin" presStyleLbl="node1" presStyleIdx="0" presStyleCnt="3"/>
      <dgm:spPr/>
      <dgm:t>
        <a:bodyPr/>
        <a:lstStyle/>
        <a:p>
          <a:endParaRPr lang="en-US"/>
        </a:p>
      </dgm:t>
    </dgm:pt>
    <dgm:pt modelId="{DD05BD5E-484B-4690-8250-5AC10611BECB}" type="pres">
      <dgm:prSet presAssocID="{C5AFB5A3-7C4B-42D3-9EF1-BE9AF08C4076}" presName="parentText" presStyleLbl="node1" presStyleIdx="1" presStyleCnt="3">
        <dgm:presLayoutVars>
          <dgm:chMax val="0"/>
          <dgm:bulletEnabled val="1"/>
        </dgm:presLayoutVars>
      </dgm:prSet>
      <dgm:spPr/>
      <dgm:t>
        <a:bodyPr/>
        <a:lstStyle/>
        <a:p>
          <a:endParaRPr lang="en-US"/>
        </a:p>
      </dgm:t>
    </dgm:pt>
    <dgm:pt modelId="{6F4EA146-C52A-45ED-B0DC-A9ED722F7C2E}" type="pres">
      <dgm:prSet presAssocID="{C5AFB5A3-7C4B-42D3-9EF1-BE9AF08C4076}" presName="negativeSpace" presStyleCnt="0"/>
      <dgm:spPr/>
    </dgm:pt>
    <dgm:pt modelId="{F7983A31-E52B-4E84-9569-13CCD403E1DC}" type="pres">
      <dgm:prSet presAssocID="{C5AFB5A3-7C4B-42D3-9EF1-BE9AF08C4076}" presName="childText" presStyleLbl="conFgAcc1" presStyleIdx="1" presStyleCnt="3">
        <dgm:presLayoutVars>
          <dgm:bulletEnabled val="1"/>
        </dgm:presLayoutVars>
      </dgm:prSet>
      <dgm:spPr/>
    </dgm:pt>
    <dgm:pt modelId="{2C03E431-A99E-441D-85BA-57819BCBF0A0}" type="pres">
      <dgm:prSet presAssocID="{2E3F233B-42B0-4639-8739-C87896F5552A}" presName="spaceBetweenRectangles" presStyleCnt="0"/>
      <dgm:spPr/>
    </dgm:pt>
    <dgm:pt modelId="{B71D19F3-99A2-42F9-904D-EB59DE1FA9F9}" type="pres">
      <dgm:prSet presAssocID="{BE7A81D5-7574-4A0B-80C9-AE7267388695}" presName="parentLin" presStyleCnt="0"/>
      <dgm:spPr/>
    </dgm:pt>
    <dgm:pt modelId="{C3F41385-FC3A-43B3-A620-BAF33CF5CDB3}" type="pres">
      <dgm:prSet presAssocID="{BE7A81D5-7574-4A0B-80C9-AE7267388695}" presName="parentLeftMargin" presStyleLbl="node1" presStyleIdx="1" presStyleCnt="3"/>
      <dgm:spPr/>
      <dgm:t>
        <a:bodyPr/>
        <a:lstStyle/>
        <a:p>
          <a:endParaRPr lang="en-US"/>
        </a:p>
      </dgm:t>
    </dgm:pt>
    <dgm:pt modelId="{B21E2749-222F-4E4F-8873-E74D6CB79881}" type="pres">
      <dgm:prSet presAssocID="{BE7A81D5-7574-4A0B-80C9-AE7267388695}" presName="parentText" presStyleLbl="node1" presStyleIdx="2" presStyleCnt="3">
        <dgm:presLayoutVars>
          <dgm:chMax val="0"/>
          <dgm:bulletEnabled val="1"/>
        </dgm:presLayoutVars>
      </dgm:prSet>
      <dgm:spPr/>
      <dgm:t>
        <a:bodyPr/>
        <a:lstStyle/>
        <a:p>
          <a:endParaRPr lang="en-US"/>
        </a:p>
      </dgm:t>
    </dgm:pt>
    <dgm:pt modelId="{6899B89D-D792-48AE-BB3A-38F83222132C}" type="pres">
      <dgm:prSet presAssocID="{BE7A81D5-7574-4A0B-80C9-AE7267388695}" presName="negativeSpace" presStyleCnt="0"/>
      <dgm:spPr/>
    </dgm:pt>
    <dgm:pt modelId="{CC28469F-A99E-41F4-AB5B-E336C8BCB206}" type="pres">
      <dgm:prSet presAssocID="{BE7A81D5-7574-4A0B-80C9-AE7267388695}" presName="childText" presStyleLbl="conFgAcc1" presStyleIdx="2" presStyleCnt="3">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pt>
  </dgm:ptLst>
  <dgm:cxnLst>
    <dgm:cxn modelId="{2C667117-8157-45E1-8F1C-3D1ADEF53CCD}" type="presOf" srcId="{65DC0431-0CFB-4468-B508-30B4C4D04A86}" destId="{97B54DC5-A8B6-4E00-9B41-7EDAB81D2967}" srcOrd="1" destOrd="0" presId="urn:microsoft.com/office/officeart/2005/8/layout/list1"/>
    <dgm:cxn modelId="{CDB806FC-E206-4755-A16C-AD32D12F3146}" type="presOf" srcId="{C5AFB5A3-7C4B-42D3-9EF1-BE9AF08C4076}" destId="{5908B752-4E49-40B4-9EBE-C24DACC7BA35}" srcOrd="0" destOrd="0" presId="urn:microsoft.com/office/officeart/2005/8/layout/list1"/>
    <dgm:cxn modelId="{11588BE4-33BA-452C-AF21-FE4C9420E15C}" type="presOf" srcId="{65DC0431-0CFB-4468-B508-30B4C4D04A86}" destId="{7673B746-BF87-4E73-9E01-4CFB3F8F876B}" srcOrd="0" destOrd="0" presId="urn:microsoft.com/office/officeart/2005/8/layout/list1"/>
    <dgm:cxn modelId="{F60C1ED1-ED4B-437B-9E44-59DEE8EA6236}" type="presOf" srcId="{BE7A81D5-7574-4A0B-80C9-AE7267388695}" destId="{B21E2749-222F-4E4F-8873-E74D6CB79881}" srcOrd="1" destOrd="0" presId="urn:microsoft.com/office/officeart/2005/8/layout/list1"/>
    <dgm:cxn modelId="{2BD7DD75-206A-49A4-A359-972D8D04C5C0}" srcId="{49FC1310-EE71-4921-9395-214EFCE6869C}" destId="{C5AFB5A3-7C4B-42D3-9EF1-BE9AF08C4076}" srcOrd="1" destOrd="0" parTransId="{F66081B1-9FF6-4FE2-8F13-72F5FD022253}" sibTransId="{2E3F233B-42B0-4639-8739-C87896F5552A}"/>
    <dgm:cxn modelId="{0A8BBD29-EF9A-4F53-BBBE-BCAF919F92DF}" srcId="{49FC1310-EE71-4921-9395-214EFCE6869C}" destId="{65DC0431-0CFB-4468-B508-30B4C4D04A86}" srcOrd="0" destOrd="0" parTransId="{F726909D-BDFB-4BD1-A96F-E9DA7916C3B3}" sibTransId="{07731195-2623-41F4-935F-CA933265BFF1}"/>
    <dgm:cxn modelId="{7559235D-B504-4869-A07F-7168441699EC}" type="presOf" srcId="{BE7A81D5-7574-4A0B-80C9-AE7267388695}" destId="{C3F41385-FC3A-43B3-A620-BAF33CF5CDB3}" srcOrd="0" destOrd="0" presId="urn:microsoft.com/office/officeart/2005/8/layout/list1"/>
    <dgm:cxn modelId="{83D40A2A-82C3-4DB0-9522-B4859C7FE3FC}" type="presOf" srcId="{C5AFB5A3-7C4B-42D3-9EF1-BE9AF08C4076}" destId="{DD05BD5E-484B-4690-8250-5AC10611BECB}" srcOrd="1" destOrd="0" presId="urn:microsoft.com/office/officeart/2005/8/layout/list1"/>
    <dgm:cxn modelId="{BF37887E-8E8B-4A24-B24B-162011981F36}" type="presOf" srcId="{49FC1310-EE71-4921-9395-214EFCE6869C}" destId="{EEAD6406-F1D8-49AE-B9A5-4F65ABB0B008}" srcOrd="0" destOrd="0" presId="urn:microsoft.com/office/officeart/2005/8/layout/list1"/>
    <dgm:cxn modelId="{0F713395-C47E-4968-8524-7DB53411D2BF}" srcId="{49FC1310-EE71-4921-9395-214EFCE6869C}" destId="{BE7A81D5-7574-4A0B-80C9-AE7267388695}" srcOrd="2" destOrd="0" parTransId="{2BD8F793-397A-4038-B0D8-876A19B5BBD9}" sibTransId="{6689C393-5AC8-4A10-A213-0D9E15AAADB6}"/>
    <dgm:cxn modelId="{9BC0DDEC-BCEB-45A0-BA6C-EA39C19272B7}" type="presParOf" srcId="{EEAD6406-F1D8-49AE-B9A5-4F65ABB0B008}" destId="{BB5B2B28-84DB-40FC-AA13-417D82EFA065}" srcOrd="0" destOrd="0" presId="urn:microsoft.com/office/officeart/2005/8/layout/list1"/>
    <dgm:cxn modelId="{79C8BD3A-3EE6-4423-AA41-E8C1029E173A}" type="presParOf" srcId="{BB5B2B28-84DB-40FC-AA13-417D82EFA065}" destId="{7673B746-BF87-4E73-9E01-4CFB3F8F876B}" srcOrd="0" destOrd="0" presId="urn:microsoft.com/office/officeart/2005/8/layout/list1"/>
    <dgm:cxn modelId="{2B652227-241B-4A82-9384-D18B6C3958CC}" type="presParOf" srcId="{BB5B2B28-84DB-40FC-AA13-417D82EFA065}" destId="{97B54DC5-A8B6-4E00-9B41-7EDAB81D2967}" srcOrd="1" destOrd="0" presId="urn:microsoft.com/office/officeart/2005/8/layout/list1"/>
    <dgm:cxn modelId="{F186BC44-8A6F-4359-B495-09CE6F57EA08}" type="presParOf" srcId="{EEAD6406-F1D8-49AE-B9A5-4F65ABB0B008}" destId="{CFA08476-D8E9-4D0C-B811-A3742BA1B4E9}" srcOrd="1" destOrd="0" presId="urn:microsoft.com/office/officeart/2005/8/layout/list1"/>
    <dgm:cxn modelId="{11760910-B731-4D5E-94BB-07C6BE863765}" type="presParOf" srcId="{EEAD6406-F1D8-49AE-B9A5-4F65ABB0B008}" destId="{2B521A67-078B-4C6D-8889-9251C5DDD338}" srcOrd="2" destOrd="0" presId="urn:microsoft.com/office/officeart/2005/8/layout/list1"/>
    <dgm:cxn modelId="{620D2A06-595D-4D8E-A402-0CF390224836}" type="presParOf" srcId="{EEAD6406-F1D8-49AE-B9A5-4F65ABB0B008}" destId="{53F07E4A-B08F-413B-8752-B8C6F46ACCB1}" srcOrd="3" destOrd="0" presId="urn:microsoft.com/office/officeart/2005/8/layout/list1"/>
    <dgm:cxn modelId="{E3CF5D00-7284-4697-BE0F-58D3E16DE9D4}" type="presParOf" srcId="{EEAD6406-F1D8-49AE-B9A5-4F65ABB0B008}" destId="{2E340467-B5BF-469C-9A0B-9F11BEC7977B}" srcOrd="4" destOrd="0" presId="urn:microsoft.com/office/officeart/2005/8/layout/list1"/>
    <dgm:cxn modelId="{FCBC8201-9D81-4C89-B9D4-2964CA9B1D4B}" type="presParOf" srcId="{2E340467-B5BF-469C-9A0B-9F11BEC7977B}" destId="{5908B752-4E49-40B4-9EBE-C24DACC7BA35}" srcOrd="0" destOrd="0" presId="urn:microsoft.com/office/officeart/2005/8/layout/list1"/>
    <dgm:cxn modelId="{73A92616-907B-423A-8621-0B68D64118DA}" type="presParOf" srcId="{2E340467-B5BF-469C-9A0B-9F11BEC7977B}" destId="{DD05BD5E-484B-4690-8250-5AC10611BECB}" srcOrd="1" destOrd="0" presId="urn:microsoft.com/office/officeart/2005/8/layout/list1"/>
    <dgm:cxn modelId="{D48A03CD-771D-479F-A97B-CCF2867DC6A8}" type="presParOf" srcId="{EEAD6406-F1D8-49AE-B9A5-4F65ABB0B008}" destId="{6F4EA146-C52A-45ED-B0DC-A9ED722F7C2E}" srcOrd="5" destOrd="0" presId="urn:microsoft.com/office/officeart/2005/8/layout/list1"/>
    <dgm:cxn modelId="{9C833F04-7F9F-44E6-96CA-AA3D4266BD79}" type="presParOf" srcId="{EEAD6406-F1D8-49AE-B9A5-4F65ABB0B008}" destId="{F7983A31-E52B-4E84-9569-13CCD403E1DC}" srcOrd="6" destOrd="0" presId="urn:microsoft.com/office/officeart/2005/8/layout/list1"/>
    <dgm:cxn modelId="{7632C818-45CC-4E00-A139-4FD2980BC41A}" type="presParOf" srcId="{EEAD6406-F1D8-49AE-B9A5-4F65ABB0B008}" destId="{2C03E431-A99E-441D-85BA-57819BCBF0A0}" srcOrd="7" destOrd="0" presId="urn:microsoft.com/office/officeart/2005/8/layout/list1"/>
    <dgm:cxn modelId="{845A0E3B-3826-44B5-80D0-39F1C55E8405}" type="presParOf" srcId="{EEAD6406-F1D8-49AE-B9A5-4F65ABB0B008}" destId="{B71D19F3-99A2-42F9-904D-EB59DE1FA9F9}" srcOrd="8" destOrd="0" presId="urn:microsoft.com/office/officeart/2005/8/layout/list1"/>
    <dgm:cxn modelId="{9B848855-213E-4C40-B035-79E4A658C248}" type="presParOf" srcId="{B71D19F3-99A2-42F9-904D-EB59DE1FA9F9}" destId="{C3F41385-FC3A-43B3-A620-BAF33CF5CDB3}" srcOrd="0" destOrd="0" presId="urn:microsoft.com/office/officeart/2005/8/layout/list1"/>
    <dgm:cxn modelId="{E70E0BAF-E832-4008-9C77-08E0848A1F15}" type="presParOf" srcId="{B71D19F3-99A2-42F9-904D-EB59DE1FA9F9}" destId="{B21E2749-222F-4E4F-8873-E74D6CB79881}" srcOrd="1" destOrd="0" presId="urn:microsoft.com/office/officeart/2005/8/layout/list1"/>
    <dgm:cxn modelId="{538D2FFE-428C-44D4-A4A6-055661FC04FA}" type="presParOf" srcId="{EEAD6406-F1D8-49AE-B9A5-4F65ABB0B008}" destId="{6899B89D-D792-48AE-BB3A-38F83222132C}" srcOrd="9" destOrd="0" presId="urn:microsoft.com/office/officeart/2005/8/layout/list1"/>
    <dgm:cxn modelId="{CAFFA305-835C-4D52-B430-DA2E049D5C14}" type="presParOf" srcId="{EEAD6406-F1D8-49AE-B9A5-4F65ABB0B008}" destId="{CC28469F-A99E-41F4-AB5B-E336C8BCB20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C1310-EE71-4921-9395-214EFCE6869C}"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n-US"/>
        </a:p>
      </dgm:t>
    </dgm:pt>
    <dgm:pt modelId="{65DC0431-0CFB-4468-B508-30B4C4D04A86}">
      <dgm:prSet phldrT="[Text]" custT="1"/>
      <dgm:spPr/>
      <dgm:t>
        <a:bodyPr/>
        <a:lstStyle/>
        <a:p>
          <a:r>
            <a:rPr lang="en-US" sz="1800" dirty="0" smtClean="0"/>
            <a:t>Failure</a:t>
          </a:r>
          <a:r>
            <a:rPr lang="en-US" sz="1800" baseline="0" dirty="0" smtClean="0"/>
            <a:t> of restoration</a:t>
          </a:r>
          <a:endParaRPr lang="en-US" sz="1800" dirty="0"/>
        </a:p>
      </dgm:t>
    </dgm:pt>
    <dgm:pt modelId="{F726909D-BDFB-4BD1-A96F-E9DA7916C3B3}" type="parTrans" cxnId="{0A8BBD29-EF9A-4F53-BBBE-BCAF919F92DF}">
      <dgm:prSet/>
      <dgm:spPr/>
      <dgm:t>
        <a:bodyPr/>
        <a:lstStyle/>
        <a:p>
          <a:endParaRPr lang="en-US"/>
        </a:p>
      </dgm:t>
    </dgm:pt>
    <dgm:pt modelId="{07731195-2623-41F4-935F-CA933265BFF1}" type="sibTrans" cxnId="{0A8BBD29-EF9A-4F53-BBBE-BCAF919F92DF}">
      <dgm:prSet/>
      <dgm:spPr/>
      <dgm:t>
        <a:bodyPr/>
        <a:lstStyle/>
        <a:p>
          <a:endParaRPr lang="en-US"/>
        </a:p>
      </dgm:t>
    </dgm:pt>
    <dgm:pt modelId="{EEAD6406-F1D8-49AE-B9A5-4F65ABB0B008}" type="pres">
      <dgm:prSet presAssocID="{49FC1310-EE71-4921-9395-214EFCE6869C}" presName="linear" presStyleCnt="0">
        <dgm:presLayoutVars>
          <dgm:dir/>
          <dgm:animLvl val="lvl"/>
          <dgm:resizeHandles val="exact"/>
        </dgm:presLayoutVars>
      </dgm:prSet>
      <dgm:spPr/>
      <dgm:t>
        <a:bodyPr/>
        <a:lstStyle/>
        <a:p>
          <a:endParaRPr lang="en-US"/>
        </a:p>
      </dgm:t>
    </dgm:pt>
    <dgm:pt modelId="{BB5B2B28-84DB-40FC-AA13-417D82EFA065}" type="pres">
      <dgm:prSet presAssocID="{65DC0431-0CFB-4468-B508-30B4C4D04A86}" presName="parentLin" presStyleCnt="0"/>
      <dgm:spPr/>
    </dgm:pt>
    <dgm:pt modelId="{7673B746-BF87-4E73-9E01-4CFB3F8F876B}" type="pres">
      <dgm:prSet presAssocID="{65DC0431-0CFB-4468-B508-30B4C4D04A86}" presName="parentLeftMargin" presStyleLbl="node1" presStyleIdx="0" presStyleCnt="1"/>
      <dgm:spPr/>
      <dgm:t>
        <a:bodyPr/>
        <a:lstStyle/>
        <a:p>
          <a:endParaRPr lang="en-US"/>
        </a:p>
      </dgm:t>
    </dgm:pt>
    <dgm:pt modelId="{97B54DC5-A8B6-4E00-9B41-7EDAB81D2967}" type="pres">
      <dgm:prSet presAssocID="{65DC0431-0CFB-4468-B508-30B4C4D04A86}" presName="parentText" presStyleLbl="node1" presStyleIdx="0" presStyleCnt="1" custScaleY="28748" custLinFactNeighborX="-13043" custLinFactNeighborY="17746">
        <dgm:presLayoutVars>
          <dgm:chMax val="0"/>
          <dgm:bulletEnabled val="1"/>
        </dgm:presLayoutVars>
      </dgm:prSet>
      <dgm:spPr/>
      <dgm:t>
        <a:bodyPr/>
        <a:lstStyle/>
        <a:p>
          <a:endParaRPr lang="en-US"/>
        </a:p>
      </dgm:t>
    </dgm:pt>
    <dgm:pt modelId="{CFA08476-D8E9-4D0C-B811-A3742BA1B4E9}" type="pres">
      <dgm:prSet presAssocID="{65DC0431-0CFB-4468-B508-30B4C4D04A86}" presName="negativeSpace" presStyleCnt="0"/>
      <dgm:spPr/>
    </dgm:pt>
    <dgm:pt modelId="{2B521A67-078B-4C6D-8889-9251C5DDD338}" type="pres">
      <dgm:prSet presAssocID="{65DC0431-0CFB-4468-B508-30B4C4D04A86}" presName="childText" presStyleLbl="conFgAcc1" presStyleIdx="0" presStyleCnt="1" custScaleX="100000" custScaleY="29463" custLinFactY="1167" custLinFactNeighborX="23913" custLinFactNeighborY="100000">
        <dgm:presLayoutVars>
          <dgm:bulletEnabled val="1"/>
        </dgm:presLayoutVars>
      </dgm:prSet>
      <dgm:spPr/>
    </dgm:pt>
  </dgm:ptLst>
  <dgm:cxnLst>
    <dgm:cxn modelId="{8BE7ADA6-0FD8-490C-992D-3894C87750D8}" type="presOf" srcId="{65DC0431-0CFB-4468-B508-30B4C4D04A86}" destId="{97B54DC5-A8B6-4E00-9B41-7EDAB81D2967}" srcOrd="1" destOrd="0" presId="urn:microsoft.com/office/officeart/2005/8/layout/list1"/>
    <dgm:cxn modelId="{EFF62C43-15D5-4DB4-A9AC-69E62B9D98EC}" type="presOf" srcId="{49FC1310-EE71-4921-9395-214EFCE6869C}" destId="{EEAD6406-F1D8-49AE-B9A5-4F65ABB0B008}" srcOrd="0" destOrd="0" presId="urn:microsoft.com/office/officeart/2005/8/layout/list1"/>
    <dgm:cxn modelId="{0A8BBD29-EF9A-4F53-BBBE-BCAF919F92DF}" srcId="{49FC1310-EE71-4921-9395-214EFCE6869C}" destId="{65DC0431-0CFB-4468-B508-30B4C4D04A86}" srcOrd="0" destOrd="0" parTransId="{F726909D-BDFB-4BD1-A96F-E9DA7916C3B3}" sibTransId="{07731195-2623-41F4-935F-CA933265BFF1}"/>
    <dgm:cxn modelId="{E7999DD8-41AF-4260-8667-4C38877C2788}" type="presOf" srcId="{65DC0431-0CFB-4468-B508-30B4C4D04A86}" destId="{7673B746-BF87-4E73-9E01-4CFB3F8F876B}" srcOrd="0" destOrd="0" presId="urn:microsoft.com/office/officeart/2005/8/layout/list1"/>
    <dgm:cxn modelId="{FBB50C36-7DEC-41DC-821D-878776AF1B15}" type="presParOf" srcId="{EEAD6406-F1D8-49AE-B9A5-4F65ABB0B008}" destId="{BB5B2B28-84DB-40FC-AA13-417D82EFA065}" srcOrd="0" destOrd="0" presId="urn:microsoft.com/office/officeart/2005/8/layout/list1"/>
    <dgm:cxn modelId="{608A326E-DCBB-40F6-A6F6-26784E301732}" type="presParOf" srcId="{BB5B2B28-84DB-40FC-AA13-417D82EFA065}" destId="{7673B746-BF87-4E73-9E01-4CFB3F8F876B}" srcOrd="0" destOrd="0" presId="urn:microsoft.com/office/officeart/2005/8/layout/list1"/>
    <dgm:cxn modelId="{789B2A2D-226E-40B3-8587-EC97FCAB5364}" type="presParOf" srcId="{BB5B2B28-84DB-40FC-AA13-417D82EFA065}" destId="{97B54DC5-A8B6-4E00-9B41-7EDAB81D2967}" srcOrd="1" destOrd="0" presId="urn:microsoft.com/office/officeart/2005/8/layout/list1"/>
    <dgm:cxn modelId="{95F611CA-D707-4DD6-BCFC-F14D01835A16}" type="presParOf" srcId="{EEAD6406-F1D8-49AE-B9A5-4F65ABB0B008}" destId="{CFA08476-D8E9-4D0C-B811-A3742BA1B4E9}" srcOrd="1" destOrd="0" presId="urn:microsoft.com/office/officeart/2005/8/layout/list1"/>
    <dgm:cxn modelId="{77710027-637C-470E-B3EE-30434C905D64}" type="presParOf" srcId="{EEAD6406-F1D8-49AE-B9A5-4F65ABB0B008}" destId="{2B521A67-078B-4C6D-8889-9251C5DDD338}" srcOrd="2"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41D485-23C7-4923-A818-D1876003B6C8}" type="doc">
      <dgm:prSet loTypeId="urn:microsoft.com/office/officeart/2008/layout/VerticalAccentList" loCatId="list" qsTypeId="urn:microsoft.com/office/officeart/2005/8/quickstyle/simple1" qsCatId="simple" csTypeId="urn:microsoft.com/office/officeart/2005/8/colors/accent0_3" csCatId="mainScheme" phldr="1"/>
      <dgm:spPr/>
      <dgm:t>
        <a:bodyPr/>
        <a:lstStyle/>
        <a:p>
          <a:endParaRPr lang="en-US"/>
        </a:p>
      </dgm:t>
    </dgm:pt>
    <dgm:pt modelId="{BFA6BDDF-808B-4085-AB29-D964F7876073}">
      <dgm:prSet phldrT="[Text]" phldr="1" custT="1"/>
      <dgm:spPr/>
      <dgm:t>
        <a:bodyPr/>
        <a:lstStyle/>
        <a:p>
          <a:endParaRPr lang="en-US" sz="2800" dirty="0"/>
        </a:p>
      </dgm:t>
    </dgm:pt>
    <dgm:pt modelId="{FCCE7A0A-0BE6-420E-8E19-FD0C6DE8DB04}" type="parTrans" cxnId="{D7D0A5D3-DE60-4423-9194-A4B32859D691}">
      <dgm:prSet/>
      <dgm:spPr/>
      <dgm:t>
        <a:bodyPr/>
        <a:lstStyle/>
        <a:p>
          <a:endParaRPr lang="en-US" sz="2000"/>
        </a:p>
      </dgm:t>
    </dgm:pt>
    <dgm:pt modelId="{5B009EAD-CD58-4002-B5AA-2C7E529D39BE}" type="sibTrans" cxnId="{D7D0A5D3-DE60-4423-9194-A4B32859D691}">
      <dgm:prSet/>
      <dgm:spPr/>
      <dgm:t>
        <a:bodyPr/>
        <a:lstStyle/>
        <a:p>
          <a:endParaRPr lang="en-US" sz="2000"/>
        </a:p>
      </dgm:t>
    </dgm:pt>
    <dgm:pt modelId="{D23291CE-4A0F-44DC-B931-E4B62173537F}">
      <dgm:prSet phldrT="[Text]" custT="1"/>
      <dgm:spPr/>
      <dgm:t>
        <a:bodyPr/>
        <a:lstStyle/>
        <a:p>
          <a:pPr algn="just"/>
          <a:r>
            <a:rPr lang="en-US" sz="1600" dirty="0" smtClean="0"/>
            <a:t>Dye extraction studies use dye penetration and samples stained using 2% </a:t>
          </a:r>
          <a:r>
            <a:rPr lang="en-US" sz="1600" dirty="0" err="1" smtClean="0"/>
            <a:t>methlene</a:t>
          </a:r>
          <a:r>
            <a:rPr lang="en-US" sz="1600" dirty="0" smtClean="0"/>
            <a:t> blue are stored in a hermetically sealed vial containing nitric acid with a concentration of 65% for three days. </a:t>
          </a:r>
          <a:endParaRPr lang="en-US" sz="1600" dirty="0"/>
        </a:p>
      </dgm:t>
    </dgm:pt>
    <dgm:pt modelId="{949DDA08-5A5D-4C6D-8648-7D288D4009EA}" type="parTrans" cxnId="{7FFB9689-CCEE-4F27-89C1-2F36D3E088B2}">
      <dgm:prSet/>
      <dgm:spPr/>
      <dgm:t>
        <a:bodyPr/>
        <a:lstStyle/>
        <a:p>
          <a:endParaRPr lang="en-US" sz="2000"/>
        </a:p>
      </dgm:t>
    </dgm:pt>
    <dgm:pt modelId="{EF9CB5AA-6E47-47A1-ABB9-15942A61EE95}" type="sibTrans" cxnId="{7FFB9689-CCEE-4F27-89C1-2F36D3E088B2}">
      <dgm:prSet/>
      <dgm:spPr/>
      <dgm:t>
        <a:bodyPr/>
        <a:lstStyle/>
        <a:p>
          <a:endParaRPr lang="en-US" sz="2000"/>
        </a:p>
      </dgm:t>
    </dgm:pt>
    <dgm:pt modelId="{39D87066-A187-4564-9D4C-EF516F139DE5}">
      <dgm:prSet phldrT="[Text]" phldr="1" custT="1"/>
      <dgm:spPr/>
      <dgm:t>
        <a:bodyPr/>
        <a:lstStyle/>
        <a:p>
          <a:endParaRPr lang="en-US" sz="2800" dirty="0"/>
        </a:p>
      </dgm:t>
    </dgm:pt>
    <dgm:pt modelId="{7415A8F6-1267-4CB4-9361-09DEC91076F8}" type="parTrans" cxnId="{F2D1676A-9E37-49C3-8FBB-33F3D6CD1B23}">
      <dgm:prSet/>
      <dgm:spPr/>
      <dgm:t>
        <a:bodyPr/>
        <a:lstStyle/>
        <a:p>
          <a:endParaRPr lang="en-US" sz="2000"/>
        </a:p>
      </dgm:t>
    </dgm:pt>
    <dgm:pt modelId="{9832D43C-F73B-4338-8DC2-EFB573685550}" type="sibTrans" cxnId="{F2D1676A-9E37-49C3-8FBB-33F3D6CD1B23}">
      <dgm:prSet/>
      <dgm:spPr/>
      <dgm:t>
        <a:bodyPr/>
        <a:lstStyle/>
        <a:p>
          <a:endParaRPr lang="en-US" sz="2000"/>
        </a:p>
      </dgm:t>
    </dgm:pt>
    <dgm:pt modelId="{50E0497E-55EF-405A-9A7F-4BBE56A99747}">
      <dgm:prSet phldrT="[Text]" custT="1"/>
      <dgm:spPr/>
      <dgm:t>
        <a:bodyPr/>
        <a:lstStyle/>
        <a:p>
          <a:pPr algn="just"/>
          <a:r>
            <a:rPr lang="en-US" sz="1600" dirty="0" smtClean="0"/>
            <a:t>The vials are </a:t>
          </a:r>
          <a:r>
            <a:rPr lang="en-US" sz="1600" dirty="0" err="1" smtClean="0"/>
            <a:t>centrifugated</a:t>
          </a:r>
          <a:r>
            <a:rPr lang="en-US" sz="1600" dirty="0" smtClean="0"/>
            <a:t> at high speed to separate gutta-percha debris from the extracted dye. The supernatant from each sample is then analyzed in an UV-visible spectrophotometer with concentrated nitric acid as the blank.</a:t>
          </a:r>
          <a:endParaRPr lang="en-US" sz="1600" dirty="0"/>
        </a:p>
      </dgm:t>
    </dgm:pt>
    <dgm:pt modelId="{BE022055-C6DE-4CEE-976B-6934D29A38EC}" type="parTrans" cxnId="{D1EC7FA4-5A73-4410-96BF-52F4CAFDB52C}">
      <dgm:prSet/>
      <dgm:spPr/>
      <dgm:t>
        <a:bodyPr/>
        <a:lstStyle/>
        <a:p>
          <a:endParaRPr lang="en-US" sz="2000"/>
        </a:p>
      </dgm:t>
    </dgm:pt>
    <dgm:pt modelId="{51CB66C6-507E-4E25-8E9B-5F4C2A7A9E97}" type="sibTrans" cxnId="{D1EC7FA4-5A73-4410-96BF-52F4CAFDB52C}">
      <dgm:prSet/>
      <dgm:spPr/>
      <dgm:t>
        <a:bodyPr/>
        <a:lstStyle/>
        <a:p>
          <a:endParaRPr lang="en-US" sz="2000"/>
        </a:p>
      </dgm:t>
    </dgm:pt>
    <dgm:pt modelId="{259B5342-715F-4FF2-BEFF-74122FAF820C}" type="pres">
      <dgm:prSet presAssocID="{6741D485-23C7-4923-A818-D1876003B6C8}" presName="Name0" presStyleCnt="0">
        <dgm:presLayoutVars>
          <dgm:chMax/>
          <dgm:chPref/>
          <dgm:dir/>
        </dgm:presLayoutVars>
      </dgm:prSet>
      <dgm:spPr/>
      <dgm:t>
        <a:bodyPr/>
        <a:lstStyle/>
        <a:p>
          <a:endParaRPr lang="en-US"/>
        </a:p>
      </dgm:t>
    </dgm:pt>
    <dgm:pt modelId="{66BAC14D-CCC8-491C-9F72-C0D399718FB3}" type="pres">
      <dgm:prSet presAssocID="{BFA6BDDF-808B-4085-AB29-D964F7876073}" presName="parenttextcomposite" presStyleCnt="0"/>
      <dgm:spPr/>
    </dgm:pt>
    <dgm:pt modelId="{DDAAB3D2-39A8-402F-BCBF-8F2B6A5D408B}" type="pres">
      <dgm:prSet presAssocID="{BFA6BDDF-808B-4085-AB29-D964F7876073}" presName="parenttext" presStyleLbl="revTx" presStyleIdx="0" presStyleCnt="2">
        <dgm:presLayoutVars>
          <dgm:chMax/>
          <dgm:chPref val="2"/>
          <dgm:bulletEnabled val="1"/>
        </dgm:presLayoutVars>
      </dgm:prSet>
      <dgm:spPr/>
      <dgm:t>
        <a:bodyPr/>
        <a:lstStyle/>
        <a:p>
          <a:endParaRPr lang="en-US"/>
        </a:p>
      </dgm:t>
    </dgm:pt>
    <dgm:pt modelId="{FD62B1DA-1B38-4952-9596-087EB6E44846}" type="pres">
      <dgm:prSet presAssocID="{BFA6BDDF-808B-4085-AB29-D964F7876073}" presName="composite" presStyleCnt="0"/>
      <dgm:spPr/>
    </dgm:pt>
    <dgm:pt modelId="{639BD397-3A9E-42CF-97E6-4C4FAD811873}" type="pres">
      <dgm:prSet presAssocID="{BFA6BDDF-808B-4085-AB29-D964F7876073}" presName="chevron1" presStyleLbl="alignNode1" presStyleIdx="0" presStyleCnt="14"/>
      <dgm:spPr/>
    </dgm:pt>
    <dgm:pt modelId="{599B3EB1-FC7F-45EE-9A63-43239927132C}" type="pres">
      <dgm:prSet presAssocID="{BFA6BDDF-808B-4085-AB29-D964F7876073}" presName="chevron2" presStyleLbl="alignNode1" presStyleIdx="1" presStyleCnt="14"/>
      <dgm:spPr/>
    </dgm:pt>
    <dgm:pt modelId="{F7D980A6-A348-4AEE-96E6-BD19D2D3CABE}" type="pres">
      <dgm:prSet presAssocID="{BFA6BDDF-808B-4085-AB29-D964F7876073}" presName="chevron3" presStyleLbl="alignNode1" presStyleIdx="2" presStyleCnt="14"/>
      <dgm:spPr/>
    </dgm:pt>
    <dgm:pt modelId="{A065DCD2-BE3A-423F-B0CA-6D196FCB4161}" type="pres">
      <dgm:prSet presAssocID="{BFA6BDDF-808B-4085-AB29-D964F7876073}" presName="chevron4" presStyleLbl="alignNode1" presStyleIdx="3" presStyleCnt="14"/>
      <dgm:spPr/>
    </dgm:pt>
    <dgm:pt modelId="{384786DF-F2E8-49A7-AFFE-66D494858DC3}" type="pres">
      <dgm:prSet presAssocID="{BFA6BDDF-808B-4085-AB29-D964F7876073}" presName="chevron5" presStyleLbl="alignNode1" presStyleIdx="4" presStyleCnt="14"/>
      <dgm:spPr/>
    </dgm:pt>
    <dgm:pt modelId="{23D8EFE8-FC39-4DCD-9849-5305AC4D72DA}" type="pres">
      <dgm:prSet presAssocID="{BFA6BDDF-808B-4085-AB29-D964F7876073}" presName="chevron6" presStyleLbl="alignNode1" presStyleIdx="5" presStyleCnt="14"/>
      <dgm:spPr/>
    </dgm:pt>
    <dgm:pt modelId="{E8F63241-258A-4839-A0B9-72B6C67F77B3}" type="pres">
      <dgm:prSet presAssocID="{BFA6BDDF-808B-4085-AB29-D964F7876073}" presName="chevron7" presStyleLbl="alignNode1" presStyleIdx="6" presStyleCnt="14"/>
      <dgm:spPr/>
    </dgm:pt>
    <dgm:pt modelId="{AC9D4AF8-19C3-4E24-96F6-E84AEB718191}" type="pres">
      <dgm:prSet presAssocID="{BFA6BDDF-808B-4085-AB29-D964F7876073}" presName="childtext" presStyleLbl="solidFgAcc1" presStyleIdx="0" presStyleCnt="2" custScaleX="100365" custScaleY="118502">
        <dgm:presLayoutVars>
          <dgm:chMax/>
          <dgm:chPref val="0"/>
          <dgm:bulletEnabled val="1"/>
        </dgm:presLayoutVars>
      </dgm:prSet>
      <dgm:spPr/>
      <dgm:t>
        <a:bodyPr/>
        <a:lstStyle/>
        <a:p>
          <a:endParaRPr lang="en-US"/>
        </a:p>
      </dgm:t>
    </dgm:pt>
    <dgm:pt modelId="{360331A6-37F3-436E-9822-2571E8A428D2}" type="pres">
      <dgm:prSet presAssocID="{5B009EAD-CD58-4002-B5AA-2C7E529D39BE}" presName="sibTrans" presStyleCnt="0"/>
      <dgm:spPr/>
    </dgm:pt>
    <dgm:pt modelId="{92291634-CAB7-4944-A21C-BC7A38245702}" type="pres">
      <dgm:prSet presAssocID="{39D87066-A187-4564-9D4C-EF516F139DE5}" presName="parenttextcomposite" presStyleCnt="0"/>
      <dgm:spPr/>
    </dgm:pt>
    <dgm:pt modelId="{B4D3B97A-D2B3-494F-842A-B46673A6A015}" type="pres">
      <dgm:prSet presAssocID="{39D87066-A187-4564-9D4C-EF516F139DE5}" presName="parenttext" presStyleLbl="revTx" presStyleIdx="1" presStyleCnt="2">
        <dgm:presLayoutVars>
          <dgm:chMax/>
          <dgm:chPref val="2"/>
          <dgm:bulletEnabled val="1"/>
        </dgm:presLayoutVars>
      </dgm:prSet>
      <dgm:spPr/>
      <dgm:t>
        <a:bodyPr/>
        <a:lstStyle/>
        <a:p>
          <a:endParaRPr lang="en-US"/>
        </a:p>
      </dgm:t>
    </dgm:pt>
    <dgm:pt modelId="{8E8B5170-BDC9-4DAF-94DB-9C6FE1643A8D}" type="pres">
      <dgm:prSet presAssocID="{39D87066-A187-4564-9D4C-EF516F139DE5}" presName="composite" presStyleCnt="0"/>
      <dgm:spPr/>
    </dgm:pt>
    <dgm:pt modelId="{DC2BD568-8E5F-4281-B161-531DE2C8B1ED}" type="pres">
      <dgm:prSet presAssocID="{39D87066-A187-4564-9D4C-EF516F139DE5}" presName="chevron1" presStyleLbl="alignNode1" presStyleIdx="7" presStyleCnt="14"/>
      <dgm:spPr/>
    </dgm:pt>
    <dgm:pt modelId="{4881A8E6-F703-4CCC-9442-4A37CE426972}" type="pres">
      <dgm:prSet presAssocID="{39D87066-A187-4564-9D4C-EF516F139DE5}" presName="chevron2" presStyleLbl="alignNode1" presStyleIdx="8" presStyleCnt="14"/>
      <dgm:spPr/>
    </dgm:pt>
    <dgm:pt modelId="{7A314002-2A1A-4E0B-94C3-5DFBD9246E6D}" type="pres">
      <dgm:prSet presAssocID="{39D87066-A187-4564-9D4C-EF516F139DE5}" presName="chevron3" presStyleLbl="alignNode1" presStyleIdx="9" presStyleCnt="14"/>
      <dgm:spPr/>
    </dgm:pt>
    <dgm:pt modelId="{B64ADD1E-B2A2-4858-885C-5E1F67FB94BE}" type="pres">
      <dgm:prSet presAssocID="{39D87066-A187-4564-9D4C-EF516F139DE5}" presName="chevron4" presStyleLbl="alignNode1" presStyleIdx="10" presStyleCnt="14"/>
      <dgm:spPr/>
    </dgm:pt>
    <dgm:pt modelId="{E9B2FFF3-D33A-4BB3-9D11-25AD31987D5B}" type="pres">
      <dgm:prSet presAssocID="{39D87066-A187-4564-9D4C-EF516F139DE5}" presName="chevron5" presStyleLbl="alignNode1" presStyleIdx="11" presStyleCnt="14"/>
      <dgm:spPr/>
    </dgm:pt>
    <dgm:pt modelId="{D6270BBA-7BAB-436D-A0B1-EF33A084F2C3}" type="pres">
      <dgm:prSet presAssocID="{39D87066-A187-4564-9D4C-EF516F139DE5}" presName="chevron6" presStyleLbl="alignNode1" presStyleIdx="12" presStyleCnt="14"/>
      <dgm:spPr/>
    </dgm:pt>
    <dgm:pt modelId="{C85A5DAA-F507-40D2-8DF8-FE0F2C225581}" type="pres">
      <dgm:prSet presAssocID="{39D87066-A187-4564-9D4C-EF516F139DE5}" presName="chevron7" presStyleLbl="alignNode1" presStyleIdx="13" presStyleCnt="14"/>
      <dgm:spPr/>
    </dgm:pt>
    <dgm:pt modelId="{A352FC35-61AA-4FFF-AE6A-7CD7C1B16D38}" type="pres">
      <dgm:prSet presAssocID="{39D87066-A187-4564-9D4C-EF516F139DE5}" presName="childtext" presStyleLbl="solidFgAcc1" presStyleIdx="1" presStyleCnt="2" custScaleX="100731" custScaleY="147010">
        <dgm:presLayoutVars>
          <dgm:chMax/>
          <dgm:chPref val="0"/>
          <dgm:bulletEnabled val="1"/>
        </dgm:presLayoutVars>
      </dgm:prSet>
      <dgm:spPr/>
      <dgm:t>
        <a:bodyPr/>
        <a:lstStyle/>
        <a:p>
          <a:endParaRPr lang="en-US"/>
        </a:p>
      </dgm:t>
    </dgm:pt>
  </dgm:ptLst>
  <dgm:cxnLst>
    <dgm:cxn modelId="{D1EC7FA4-5A73-4410-96BF-52F4CAFDB52C}" srcId="{39D87066-A187-4564-9D4C-EF516F139DE5}" destId="{50E0497E-55EF-405A-9A7F-4BBE56A99747}" srcOrd="0" destOrd="0" parTransId="{BE022055-C6DE-4CEE-976B-6934D29A38EC}" sibTransId="{51CB66C6-507E-4E25-8E9B-5F4C2A7A9E97}"/>
    <dgm:cxn modelId="{F5E71CB8-8EC5-4147-9C10-A3DA3A23209A}" type="presOf" srcId="{BFA6BDDF-808B-4085-AB29-D964F7876073}" destId="{DDAAB3D2-39A8-402F-BCBF-8F2B6A5D408B}" srcOrd="0" destOrd="0" presId="urn:microsoft.com/office/officeart/2008/layout/VerticalAccentList"/>
    <dgm:cxn modelId="{22FE7E25-AACA-4166-B27A-D5E0716DC96A}" type="presOf" srcId="{39D87066-A187-4564-9D4C-EF516F139DE5}" destId="{B4D3B97A-D2B3-494F-842A-B46673A6A015}" srcOrd="0" destOrd="0" presId="urn:microsoft.com/office/officeart/2008/layout/VerticalAccentList"/>
    <dgm:cxn modelId="{BC0F805D-3DA0-482D-8660-5D37A56A6AEF}" type="presOf" srcId="{6741D485-23C7-4923-A818-D1876003B6C8}" destId="{259B5342-715F-4FF2-BEFF-74122FAF820C}" srcOrd="0" destOrd="0" presId="urn:microsoft.com/office/officeart/2008/layout/VerticalAccentList"/>
    <dgm:cxn modelId="{580C1FB0-D85F-476D-BAF1-8CB71876B204}" type="presOf" srcId="{D23291CE-4A0F-44DC-B931-E4B62173537F}" destId="{AC9D4AF8-19C3-4E24-96F6-E84AEB718191}" srcOrd="0" destOrd="0" presId="urn:microsoft.com/office/officeart/2008/layout/VerticalAccentList"/>
    <dgm:cxn modelId="{D7D0A5D3-DE60-4423-9194-A4B32859D691}" srcId="{6741D485-23C7-4923-A818-D1876003B6C8}" destId="{BFA6BDDF-808B-4085-AB29-D964F7876073}" srcOrd="0" destOrd="0" parTransId="{FCCE7A0A-0BE6-420E-8E19-FD0C6DE8DB04}" sibTransId="{5B009EAD-CD58-4002-B5AA-2C7E529D39BE}"/>
    <dgm:cxn modelId="{65B22488-8AC7-42EE-98A9-A839C6E8BF22}" type="presOf" srcId="{50E0497E-55EF-405A-9A7F-4BBE56A99747}" destId="{A352FC35-61AA-4FFF-AE6A-7CD7C1B16D38}" srcOrd="0" destOrd="0" presId="urn:microsoft.com/office/officeart/2008/layout/VerticalAccentList"/>
    <dgm:cxn modelId="{7FFB9689-CCEE-4F27-89C1-2F36D3E088B2}" srcId="{BFA6BDDF-808B-4085-AB29-D964F7876073}" destId="{D23291CE-4A0F-44DC-B931-E4B62173537F}" srcOrd="0" destOrd="0" parTransId="{949DDA08-5A5D-4C6D-8648-7D288D4009EA}" sibTransId="{EF9CB5AA-6E47-47A1-ABB9-15942A61EE95}"/>
    <dgm:cxn modelId="{F2D1676A-9E37-49C3-8FBB-33F3D6CD1B23}" srcId="{6741D485-23C7-4923-A818-D1876003B6C8}" destId="{39D87066-A187-4564-9D4C-EF516F139DE5}" srcOrd="1" destOrd="0" parTransId="{7415A8F6-1267-4CB4-9361-09DEC91076F8}" sibTransId="{9832D43C-F73B-4338-8DC2-EFB573685550}"/>
    <dgm:cxn modelId="{3DCF7F45-0F76-46FB-BFEB-8416002807F9}" type="presParOf" srcId="{259B5342-715F-4FF2-BEFF-74122FAF820C}" destId="{66BAC14D-CCC8-491C-9F72-C0D399718FB3}" srcOrd="0" destOrd="0" presId="urn:microsoft.com/office/officeart/2008/layout/VerticalAccentList"/>
    <dgm:cxn modelId="{E508BC0A-49D3-4536-A816-F7021D0A0FC3}" type="presParOf" srcId="{66BAC14D-CCC8-491C-9F72-C0D399718FB3}" destId="{DDAAB3D2-39A8-402F-BCBF-8F2B6A5D408B}" srcOrd="0" destOrd="0" presId="urn:microsoft.com/office/officeart/2008/layout/VerticalAccentList"/>
    <dgm:cxn modelId="{CF5AEF73-0B7A-4DEF-9D47-C93DCD5B292C}" type="presParOf" srcId="{259B5342-715F-4FF2-BEFF-74122FAF820C}" destId="{FD62B1DA-1B38-4952-9596-087EB6E44846}" srcOrd="1" destOrd="0" presId="urn:microsoft.com/office/officeart/2008/layout/VerticalAccentList"/>
    <dgm:cxn modelId="{D8519A4F-BE04-4C8D-9292-755C760DE8D5}" type="presParOf" srcId="{FD62B1DA-1B38-4952-9596-087EB6E44846}" destId="{639BD397-3A9E-42CF-97E6-4C4FAD811873}" srcOrd="0" destOrd="0" presId="urn:microsoft.com/office/officeart/2008/layout/VerticalAccentList"/>
    <dgm:cxn modelId="{2F4EB497-F874-44F3-B1B5-2CC415633CE8}" type="presParOf" srcId="{FD62B1DA-1B38-4952-9596-087EB6E44846}" destId="{599B3EB1-FC7F-45EE-9A63-43239927132C}" srcOrd="1" destOrd="0" presId="urn:microsoft.com/office/officeart/2008/layout/VerticalAccentList"/>
    <dgm:cxn modelId="{90F69B07-5D5D-477E-9227-508803438C93}" type="presParOf" srcId="{FD62B1DA-1B38-4952-9596-087EB6E44846}" destId="{F7D980A6-A348-4AEE-96E6-BD19D2D3CABE}" srcOrd="2" destOrd="0" presId="urn:microsoft.com/office/officeart/2008/layout/VerticalAccentList"/>
    <dgm:cxn modelId="{66CA42DE-4947-4D45-BE03-C8945C414BBB}" type="presParOf" srcId="{FD62B1DA-1B38-4952-9596-087EB6E44846}" destId="{A065DCD2-BE3A-423F-B0CA-6D196FCB4161}" srcOrd="3" destOrd="0" presId="urn:microsoft.com/office/officeart/2008/layout/VerticalAccentList"/>
    <dgm:cxn modelId="{29530E89-B500-4B95-9D9A-E6F6526B67D0}" type="presParOf" srcId="{FD62B1DA-1B38-4952-9596-087EB6E44846}" destId="{384786DF-F2E8-49A7-AFFE-66D494858DC3}" srcOrd="4" destOrd="0" presId="urn:microsoft.com/office/officeart/2008/layout/VerticalAccentList"/>
    <dgm:cxn modelId="{F426F154-1EB5-46A2-A578-0FD02849056B}" type="presParOf" srcId="{FD62B1DA-1B38-4952-9596-087EB6E44846}" destId="{23D8EFE8-FC39-4DCD-9849-5305AC4D72DA}" srcOrd="5" destOrd="0" presId="urn:microsoft.com/office/officeart/2008/layout/VerticalAccentList"/>
    <dgm:cxn modelId="{0FEA31B8-72EE-4621-A3B0-F75BE86E2EB0}" type="presParOf" srcId="{FD62B1DA-1B38-4952-9596-087EB6E44846}" destId="{E8F63241-258A-4839-A0B9-72B6C67F77B3}" srcOrd="6" destOrd="0" presId="urn:microsoft.com/office/officeart/2008/layout/VerticalAccentList"/>
    <dgm:cxn modelId="{03C97693-EA91-4A12-8A9B-AE209637D3EA}" type="presParOf" srcId="{FD62B1DA-1B38-4952-9596-087EB6E44846}" destId="{AC9D4AF8-19C3-4E24-96F6-E84AEB718191}" srcOrd="7" destOrd="0" presId="urn:microsoft.com/office/officeart/2008/layout/VerticalAccentList"/>
    <dgm:cxn modelId="{D7E0D346-0CE8-493E-B264-A778F5F5EE87}" type="presParOf" srcId="{259B5342-715F-4FF2-BEFF-74122FAF820C}" destId="{360331A6-37F3-436E-9822-2571E8A428D2}" srcOrd="2" destOrd="0" presId="urn:microsoft.com/office/officeart/2008/layout/VerticalAccentList"/>
    <dgm:cxn modelId="{D8B90CCC-9E9D-41A3-9195-F6E1B2555958}" type="presParOf" srcId="{259B5342-715F-4FF2-BEFF-74122FAF820C}" destId="{92291634-CAB7-4944-A21C-BC7A38245702}" srcOrd="3" destOrd="0" presId="urn:microsoft.com/office/officeart/2008/layout/VerticalAccentList"/>
    <dgm:cxn modelId="{C25021EE-4377-4086-8819-5CBF62868ED4}" type="presParOf" srcId="{92291634-CAB7-4944-A21C-BC7A38245702}" destId="{B4D3B97A-D2B3-494F-842A-B46673A6A015}" srcOrd="0" destOrd="0" presId="urn:microsoft.com/office/officeart/2008/layout/VerticalAccentList"/>
    <dgm:cxn modelId="{F2407751-4F80-4D47-8087-3B08B0313A08}" type="presParOf" srcId="{259B5342-715F-4FF2-BEFF-74122FAF820C}" destId="{8E8B5170-BDC9-4DAF-94DB-9C6FE1643A8D}" srcOrd="4" destOrd="0" presId="urn:microsoft.com/office/officeart/2008/layout/VerticalAccentList"/>
    <dgm:cxn modelId="{5DE5201C-C7A8-4F2E-A3BB-26AAF2C654A2}" type="presParOf" srcId="{8E8B5170-BDC9-4DAF-94DB-9C6FE1643A8D}" destId="{DC2BD568-8E5F-4281-B161-531DE2C8B1ED}" srcOrd="0" destOrd="0" presId="urn:microsoft.com/office/officeart/2008/layout/VerticalAccentList"/>
    <dgm:cxn modelId="{3AFE98D4-670B-4E74-8BB6-2864389FDC9D}" type="presParOf" srcId="{8E8B5170-BDC9-4DAF-94DB-9C6FE1643A8D}" destId="{4881A8E6-F703-4CCC-9442-4A37CE426972}" srcOrd="1" destOrd="0" presId="urn:microsoft.com/office/officeart/2008/layout/VerticalAccentList"/>
    <dgm:cxn modelId="{EF957924-7B48-4105-BE43-47F3FC2E69AA}" type="presParOf" srcId="{8E8B5170-BDC9-4DAF-94DB-9C6FE1643A8D}" destId="{7A314002-2A1A-4E0B-94C3-5DFBD9246E6D}" srcOrd="2" destOrd="0" presId="urn:microsoft.com/office/officeart/2008/layout/VerticalAccentList"/>
    <dgm:cxn modelId="{5E513E30-664C-41E5-85C2-CBAE8C8B46D0}" type="presParOf" srcId="{8E8B5170-BDC9-4DAF-94DB-9C6FE1643A8D}" destId="{B64ADD1E-B2A2-4858-885C-5E1F67FB94BE}" srcOrd="3" destOrd="0" presId="urn:microsoft.com/office/officeart/2008/layout/VerticalAccentList"/>
    <dgm:cxn modelId="{300BD048-977B-4E3D-8014-F90DBC41C822}" type="presParOf" srcId="{8E8B5170-BDC9-4DAF-94DB-9C6FE1643A8D}" destId="{E9B2FFF3-D33A-4BB3-9D11-25AD31987D5B}" srcOrd="4" destOrd="0" presId="urn:microsoft.com/office/officeart/2008/layout/VerticalAccentList"/>
    <dgm:cxn modelId="{518384E7-D9B3-4016-9F17-ACE57BD76BB5}" type="presParOf" srcId="{8E8B5170-BDC9-4DAF-94DB-9C6FE1643A8D}" destId="{D6270BBA-7BAB-436D-A0B1-EF33A084F2C3}" srcOrd="5" destOrd="0" presId="urn:microsoft.com/office/officeart/2008/layout/VerticalAccentList"/>
    <dgm:cxn modelId="{C8B56171-67B4-4A52-87B5-77A94B2D568C}" type="presParOf" srcId="{8E8B5170-BDC9-4DAF-94DB-9C6FE1643A8D}" destId="{C85A5DAA-F507-40D2-8DF8-FE0F2C225581}" srcOrd="6" destOrd="0" presId="urn:microsoft.com/office/officeart/2008/layout/VerticalAccentList"/>
    <dgm:cxn modelId="{10B2D4DD-574F-4B69-945D-51ACB775C5CB}" type="presParOf" srcId="{8E8B5170-BDC9-4DAF-94DB-9C6FE1643A8D}" destId="{A352FC35-61AA-4FFF-AE6A-7CD7C1B16D38}" srcOrd="7"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B24939-3EF0-4C0D-997F-09BA905AC000}" type="doc">
      <dgm:prSet loTypeId="urn:microsoft.com/office/officeart/2005/8/layout/chevron2" loCatId="list" qsTypeId="urn:microsoft.com/office/officeart/2005/8/quickstyle/simple5" qsCatId="simple" csTypeId="urn:microsoft.com/office/officeart/2005/8/colors/accent1_1" csCatId="accent1" phldr="1"/>
      <dgm:spPr/>
      <dgm:t>
        <a:bodyPr/>
        <a:lstStyle/>
        <a:p>
          <a:endParaRPr lang="en-US"/>
        </a:p>
      </dgm:t>
    </dgm:pt>
    <dgm:pt modelId="{13FF2CA2-6967-474B-96F8-C616B36BE7B6}">
      <dgm:prSet phldrT="[Text]" phldr="1"/>
      <dgm:spPr/>
      <dgm:t>
        <a:bodyPr/>
        <a:lstStyle/>
        <a:p>
          <a:endParaRPr lang="en-US" dirty="0"/>
        </a:p>
      </dgm:t>
    </dgm:pt>
    <dgm:pt modelId="{4AB1D1CB-A882-4442-996D-F80D3537F7A0}" type="parTrans" cxnId="{062833D2-2406-480B-BE5A-A784D465F9F9}">
      <dgm:prSet/>
      <dgm:spPr/>
      <dgm:t>
        <a:bodyPr/>
        <a:lstStyle/>
        <a:p>
          <a:endParaRPr lang="en-US"/>
        </a:p>
      </dgm:t>
    </dgm:pt>
    <dgm:pt modelId="{FD3D356C-0B73-42B1-8E94-901E2CFCABCE}" type="sibTrans" cxnId="{062833D2-2406-480B-BE5A-A784D465F9F9}">
      <dgm:prSet/>
      <dgm:spPr/>
      <dgm:t>
        <a:bodyPr/>
        <a:lstStyle/>
        <a:p>
          <a:endParaRPr lang="en-US"/>
        </a:p>
      </dgm:t>
    </dgm:pt>
    <dgm:pt modelId="{01AB5743-5DD8-4BDA-9E7E-9208E30AADCA}">
      <dgm:prSet phldrT="[Text]"/>
      <dgm:spPr/>
      <dgm:t>
        <a:bodyPr/>
        <a:lstStyle/>
        <a:p>
          <a:r>
            <a:rPr lang="en-US" dirty="0" smtClean="0"/>
            <a:t>Systems comprise of two chambers and each enables apical and coronal extremities of each specimen to be completely separated. </a:t>
          </a:r>
          <a:endParaRPr lang="en-US" dirty="0"/>
        </a:p>
      </dgm:t>
    </dgm:pt>
    <dgm:pt modelId="{9F965E2F-E299-44CC-9CB1-9DC5537A8937}" type="parTrans" cxnId="{7B02A11B-BD43-4158-A95F-6BE545107156}">
      <dgm:prSet/>
      <dgm:spPr/>
      <dgm:t>
        <a:bodyPr/>
        <a:lstStyle/>
        <a:p>
          <a:endParaRPr lang="en-US"/>
        </a:p>
      </dgm:t>
    </dgm:pt>
    <dgm:pt modelId="{7111A43E-ECCD-4EAF-B07D-7F8335231CB6}" type="sibTrans" cxnId="{7B02A11B-BD43-4158-A95F-6BE545107156}">
      <dgm:prSet/>
      <dgm:spPr/>
      <dgm:t>
        <a:bodyPr/>
        <a:lstStyle/>
        <a:p>
          <a:endParaRPr lang="en-US"/>
        </a:p>
      </dgm:t>
    </dgm:pt>
    <dgm:pt modelId="{7790F77B-29A9-4204-BBCC-74F9C6E7D78A}">
      <dgm:prSet phldrT="[Text]" phldr="1"/>
      <dgm:spPr/>
      <dgm:t>
        <a:bodyPr/>
        <a:lstStyle/>
        <a:p>
          <a:endParaRPr lang="en-US"/>
        </a:p>
      </dgm:t>
    </dgm:pt>
    <dgm:pt modelId="{8FCB482D-EC89-47B7-BE2D-FBB4B4F8B675}" type="parTrans" cxnId="{1451F42D-E18D-405F-AA1B-96747114611C}">
      <dgm:prSet/>
      <dgm:spPr/>
      <dgm:t>
        <a:bodyPr/>
        <a:lstStyle/>
        <a:p>
          <a:endParaRPr lang="en-US"/>
        </a:p>
      </dgm:t>
    </dgm:pt>
    <dgm:pt modelId="{E77223D5-9B90-41D0-9A19-59FEC072AF3F}" type="sibTrans" cxnId="{1451F42D-E18D-405F-AA1B-96747114611C}">
      <dgm:prSet/>
      <dgm:spPr/>
      <dgm:t>
        <a:bodyPr/>
        <a:lstStyle/>
        <a:p>
          <a:endParaRPr lang="en-US"/>
        </a:p>
      </dgm:t>
    </dgm:pt>
    <dgm:pt modelId="{69DF2F0F-6F5E-445E-B201-57C61D10009C}">
      <dgm:prSet phldrT="[Text]"/>
      <dgm:spPr/>
      <dgm:t>
        <a:bodyPr/>
        <a:lstStyle/>
        <a:p>
          <a:r>
            <a:rPr lang="en-US" dirty="0" smtClean="0"/>
            <a:t>The turbidity of broth in apical chamber is first indication of contamination by microorganisms. </a:t>
          </a:r>
          <a:endParaRPr lang="en-US" dirty="0"/>
        </a:p>
      </dgm:t>
    </dgm:pt>
    <dgm:pt modelId="{631FC066-7784-4279-B1D2-1FD141B71DC1}" type="parTrans" cxnId="{E3B3BC6C-F701-4434-8DE0-D7F5E700F8C0}">
      <dgm:prSet/>
      <dgm:spPr/>
      <dgm:t>
        <a:bodyPr/>
        <a:lstStyle/>
        <a:p>
          <a:endParaRPr lang="en-US"/>
        </a:p>
      </dgm:t>
    </dgm:pt>
    <dgm:pt modelId="{5962860F-62BD-424F-84F0-DF8F1AAC005C}" type="sibTrans" cxnId="{E3B3BC6C-F701-4434-8DE0-D7F5E700F8C0}">
      <dgm:prSet/>
      <dgm:spPr/>
      <dgm:t>
        <a:bodyPr/>
        <a:lstStyle/>
        <a:p>
          <a:endParaRPr lang="en-US"/>
        </a:p>
      </dgm:t>
    </dgm:pt>
    <dgm:pt modelId="{49EF5BC2-F91C-43B6-AE92-0D10EDAE0AFC}">
      <dgm:prSet phldrT="[Text]" phldr="1"/>
      <dgm:spPr/>
      <dgm:t>
        <a:bodyPr/>
        <a:lstStyle/>
        <a:p>
          <a:endParaRPr lang="en-US"/>
        </a:p>
      </dgm:t>
    </dgm:pt>
    <dgm:pt modelId="{C52B3120-E2CE-460B-8BB9-FCF6C9917E50}" type="parTrans" cxnId="{73895163-037E-47E4-A2C2-AEFB4AFAA09C}">
      <dgm:prSet/>
      <dgm:spPr/>
      <dgm:t>
        <a:bodyPr/>
        <a:lstStyle/>
        <a:p>
          <a:endParaRPr lang="en-US"/>
        </a:p>
      </dgm:t>
    </dgm:pt>
    <dgm:pt modelId="{72E679F4-8DA0-4560-BD2F-488C785A382F}" type="sibTrans" cxnId="{73895163-037E-47E4-A2C2-AEFB4AFAA09C}">
      <dgm:prSet/>
      <dgm:spPr/>
      <dgm:t>
        <a:bodyPr/>
        <a:lstStyle/>
        <a:p>
          <a:endParaRPr lang="en-US"/>
        </a:p>
      </dgm:t>
    </dgm:pt>
    <dgm:pt modelId="{A3511881-24E3-4F51-9E66-D55EE5513D28}">
      <dgm:prSet phldrT="[Text]"/>
      <dgm:spPr/>
      <dgm:t>
        <a:bodyPr/>
        <a:lstStyle/>
        <a:p>
          <a:r>
            <a:rPr lang="en-US" dirty="0" smtClean="0"/>
            <a:t>If the pulp chamber is contaminated, it may serve as a reservoir of microorganisms and toxins resulting in failure of root canal treatment. </a:t>
          </a:r>
          <a:endParaRPr lang="en-US" dirty="0"/>
        </a:p>
      </dgm:t>
    </dgm:pt>
    <dgm:pt modelId="{16F4065D-FFB3-498C-BCBC-AC1D4866D091}" type="parTrans" cxnId="{7266FE00-1F68-4C46-B69D-6BB9C0B70D3A}">
      <dgm:prSet/>
      <dgm:spPr/>
      <dgm:t>
        <a:bodyPr/>
        <a:lstStyle/>
        <a:p>
          <a:endParaRPr lang="en-US"/>
        </a:p>
      </dgm:t>
    </dgm:pt>
    <dgm:pt modelId="{19A10E9A-8135-47EA-B4EB-021227612E19}" type="sibTrans" cxnId="{7266FE00-1F68-4C46-B69D-6BB9C0B70D3A}">
      <dgm:prSet/>
      <dgm:spPr/>
      <dgm:t>
        <a:bodyPr/>
        <a:lstStyle/>
        <a:p>
          <a:endParaRPr lang="en-US"/>
        </a:p>
      </dgm:t>
    </dgm:pt>
    <dgm:pt modelId="{AE98A33B-DE06-463C-8D0E-62796B18170C}" type="pres">
      <dgm:prSet presAssocID="{6AB24939-3EF0-4C0D-997F-09BA905AC000}" presName="linearFlow" presStyleCnt="0">
        <dgm:presLayoutVars>
          <dgm:dir/>
          <dgm:animLvl val="lvl"/>
          <dgm:resizeHandles val="exact"/>
        </dgm:presLayoutVars>
      </dgm:prSet>
      <dgm:spPr/>
      <dgm:t>
        <a:bodyPr/>
        <a:lstStyle/>
        <a:p>
          <a:endParaRPr lang="en-US"/>
        </a:p>
      </dgm:t>
    </dgm:pt>
    <dgm:pt modelId="{A3DDB42D-A8AB-4DC6-9E89-737CEA633EE0}" type="pres">
      <dgm:prSet presAssocID="{13FF2CA2-6967-474B-96F8-C616B36BE7B6}" presName="composite" presStyleCnt="0"/>
      <dgm:spPr/>
    </dgm:pt>
    <dgm:pt modelId="{360431A2-1612-4B05-8EC9-3E0427D31ACB}" type="pres">
      <dgm:prSet presAssocID="{13FF2CA2-6967-474B-96F8-C616B36BE7B6}" presName="parentText" presStyleLbl="alignNode1" presStyleIdx="0" presStyleCnt="3">
        <dgm:presLayoutVars>
          <dgm:chMax val="1"/>
          <dgm:bulletEnabled val="1"/>
        </dgm:presLayoutVars>
      </dgm:prSet>
      <dgm:spPr/>
      <dgm:t>
        <a:bodyPr/>
        <a:lstStyle/>
        <a:p>
          <a:endParaRPr lang="en-US"/>
        </a:p>
      </dgm:t>
    </dgm:pt>
    <dgm:pt modelId="{CDD81380-8ADE-4093-81E5-E5AA82DACF34}" type="pres">
      <dgm:prSet presAssocID="{13FF2CA2-6967-474B-96F8-C616B36BE7B6}" presName="descendantText" presStyleLbl="alignAcc1" presStyleIdx="0" presStyleCnt="3">
        <dgm:presLayoutVars>
          <dgm:bulletEnabled val="1"/>
        </dgm:presLayoutVars>
      </dgm:prSet>
      <dgm:spPr/>
      <dgm:t>
        <a:bodyPr/>
        <a:lstStyle/>
        <a:p>
          <a:endParaRPr lang="en-US"/>
        </a:p>
      </dgm:t>
    </dgm:pt>
    <dgm:pt modelId="{C69382C1-5FC7-49B0-AF8F-22B63092B9A4}" type="pres">
      <dgm:prSet presAssocID="{FD3D356C-0B73-42B1-8E94-901E2CFCABCE}" presName="sp" presStyleCnt="0"/>
      <dgm:spPr/>
    </dgm:pt>
    <dgm:pt modelId="{38277A67-A43B-4D48-956B-8848911E8AF3}" type="pres">
      <dgm:prSet presAssocID="{7790F77B-29A9-4204-BBCC-74F9C6E7D78A}" presName="composite" presStyleCnt="0"/>
      <dgm:spPr/>
    </dgm:pt>
    <dgm:pt modelId="{3B347632-4717-4518-A676-53231BB58E7F}" type="pres">
      <dgm:prSet presAssocID="{7790F77B-29A9-4204-BBCC-74F9C6E7D78A}" presName="parentText" presStyleLbl="alignNode1" presStyleIdx="1" presStyleCnt="3">
        <dgm:presLayoutVars>
          <dgm:chMax val="1"/>
          <dgm:bulletEnabled val="1"/>
        </dgm:presLayoutVars>
      </dgm:prSet>
      <dgm:spPr/>
      <dgm:t>
        <a:bodyPr/>
        <a:lstStyle/>
        <a:p>
          <a:endParaRPr lang="en-US"/>
        </a:p>
      </dgm:t>
    </dgm:pt>
    <dgm:pt modelId="{931256C1-2D38-408C-8438-C150208934A6}" type="pres">
      <dgm:prSet presAssocID="{7790F77B-29A9-4204-BBCC-74F9C6E7D78A}" presName="descendantText" presStyleLbl="alignAcc1" presStyleIdx="1" presStyleCnt="3">
        <dgm:presLayoutVars>
          <dgm:bulletEnabled val="1"/>
        </dgm:presLayoutVars>
      </dgm:prSet>
      <dgm:spPr/>
      <dgm:t>
        <a:bodyPr/>
        <a:lstStyle/>
        <a:p>
          <a:endParaRPr lang="en-US"/>
        </a:p>
      </dgm:t>
    </dgm:pt>
    <dgm:pt modelId="{F1A6CC56-6905-49BF-AAEE-B29F185C2837}" type="pres">
      <dgm:prSet presAssocID="{E77223D5-9B90-41D0-9A19-59FEC072AF3F}" presName="sp" presStyleCnt="0"/>
      <dgm:spPr/>
    </dgm:pt>
    <dgm:pt modelId="{A9F6ABC5-EA24-49D2-8723-11CA893E6B71}" type="pres">
      <dgm:prSet presAssocID="{49EF5BC2-F91C-43B6-AE92-0D10EDAE0AFC}" presName="composite" presStyleCnt="0"/>
      <dgm:spPr/>
    </dgm:pt>
    <dgm:pt modelId="{C98C8878-B4D8-40E4-B481-229A3C6804F0}" type="pres">
      <dgm:prSet presAssocID="{49EF5BC2-F91C-43B6-AE92-0D10EDAE0AFC}" presName="parentText" presStyleLbl="alignNode1" presStyleIdx="2" presStyleCnt="3">
        <dgm:presLayoutVars>
          <dgm:chMax val="1"/>
          <dgm:bulletEnabled val="1"/>
        </dgm:presLayoutVars>
      </dgm:prSet>
      <dgm:spPr/>
      <dgm:t>
        <a:bodyPr/>
        <a:lstStyle/>
        <a:p>
          <a:endParaRPr lang="en-US"/>
        </a:p>
      </dgm:t>
    </dgm:pt>
    <dgm:pt modelId="{348CECF4-F225-4813-8037-C590D6660427}" type="pres">
      <dgm:prSet presAssocID="{49EF5BC2-F91C-43B6-AE92-0D10EDAE0AFC}" presName="descendantText" presStyleLbl="alignAcc1" presStyleIdx="2" presStyleCnt="3">
        <dgm:presLayoutVars>
          <dgm:bulletEnabled val="1"/>
        </dgm:presLayoutVars>
      </dgm:prSet>
      <dgm:spPr/>
      <dgm:t>
        <a:bodyPr/>
        <a:lstStyle/>
        <a:p>
          <a:endParaRPr lang="en-US"/>
        </a:p>
      </dgm:t>
    </dgm:pt>
  </dgm:ptLst>
  <dgm:cxnLst>
    <dgm:cxn modelId="{C03C69FF-FA1D-4D17-A9DB-93649BD144C3}" type="presOf" srcId="{6AB24939-3EF0-4C0D-997F-09BA905AC000}" destId="{AE98A33B-DE06-463C-8D0E-62796B18170C}" srcOrd="0" destOrd="0" presId="urn:microsoft.com/office/officeart/2005/8/layout/chevron2"/>
    <dgm:cxn modelId="{73895163-037E-47E4-A2C2-AEFB4AFAA09C}" srcId="{6AB24939-3EF0-4C0D-997F-09BA905AC000}" destId="{49EF5BC2-F91C-43B6-AE92-0D10EDAE0AFC}" srcOrd="2" destOrd="0" parTransId="{C52B3120-E2CE-460B-8BB9-FCF6C9917E50}" sibTransId="{72E679F4-8DA0-4560-BD2F-488C785A382F}"/>
    <dgm:cxn modelId="{7266FE00-1F68-4C46-B69D-6BB9C0B70D3A}" srcId="{49EF5BC2-F91C-43B6-AE92-0D10EDAE0AFC}" destId="{A3511881-24E3-4F51-9E66-D55EE5513D28}" srcOrd="0" destOrd="0" parTransId="{16F4065D-FFB3-498C-BCBC-AC1D4866D091}" sibTransId="{19A10E9A-8135-47EA-B4EB-021227612E19}"/>
    <dgm:cxn modelId="{FD6CA642-2C9A-4807-AE87-E9EC94075329}" type="presOf" srcId="{A3511881-24E3-4F51-9E66-D55EE5513D28}" destId="{348CECF4-F225-4813-8037-C590D6660427}" srcOrd="0" destOrd="0" presId="urn:microsoft.com/office/officeart/2005/8/layout/chevron2"/>
    <dgm:cxn modelId="{3F2DDA23-F8BF-45F2-8E2C-32800826A607}" type="presOf" srcId="{13FF2CA2-6967-474B-96F8-C616B36BE7B6}" destId="{360431A2-1612-4B05-8EC9-3E0427D31ACB}" srcOrd="0" destOrd="0" presId="urn:microsoft.com/office/officeart/2005/8/layout/chevron2"/>
    <dgm:cxn modelId="{062833D2-2406-480B-BE5A-A784D465F9F9}" srcId="{6AB24939-3EF0-4C0D-997F-09BA905AC000}" destId="{13FF2CA2-6967-474B-96F8-C616B36BE7B6}" srcOrd="0" destOrd="0" parTransId="{4AB1D1CB-A882-4442-996D-F80D3537F7A0}" sibTransId="{FD3D356C-0B73-42B1-8E94-901E2CFCABCE}"/>
    <dgm:cxn modelId="{C3022F2D-4451-4C5D-AF70-C52FF3D65EDF}" type="presOf" srcId="{7790F77B-29A9-4204-BBCC-74F9C6E7D78A}" destId="{3B347632-4717-4518-A676-53231BB58E7F}" srcOrd="0" destOrd="0" presId="urn:microsoft.com/office/officeart/2005/8/layout/chevron2"/>
    <dgm:cxn modelId="{B2611C98-7552-43D2-A123-D2CA26EB565C}" type="presOf" srcId="{01AB5743-5DD8-4BDA-9E7E-9208E30AADCA}" destId="{CDD81380-8ADE-4093-81E5-E5AA82DACF34}" srcOrd="0" destOrd="0" presId="urn:microsoft.com/office/officeart/2005/8/layout/chevron2"/>
    <dgm:cxn modelId="{E3B3BC6C-F701-4434-8DE0-D7F5E700F8C0}" srcId="{7790F77B-29A9-4204-BBCC-74F9C6E7D78A}" destId="{69DF2F0F-6F5E-445E-B201-57C61D10009C}" srcOrd="0" destOrd="0" parTransId="{631FC066-7784-4279-B1D2-1FD141B71DC1}" sibTransId="{5962860F-62BD-424F-84F0-DF8F1AAC005C}"/>
    <dgm:cxn modelId="{5BD0F1F9-BC64-48D7-AF62-AB7529E2A8F9}" type="presOf" srcId="{69DF2F0F-6F5E-445E-B201-57C61D10009C}" destId="{931256C1-2D38-408C-8438-C150208934A6}" srcOrd="0" destOrd="0" presId="urn:microsoft.com/office/officeart/2005/8/layout/chevron2"/>
    <dgm:cxn modelId="{7B02A11B-BD43-4158-A95F-6BE545107156}" srcId="{13FF2CA2-6967-474B-96F8-C616B36BE7B6}" destId="{01AB5743-5DD8-4BDA-9E7E-9208E30AADCA}" srcOrd="0" destOrd="0" parTransId="{9F965E2F-E299-44CC-9CB1-9DC5537A8937}" sibTransId="{7111A43E-ECCD-4EAF-B07D-7F8335231CB6}"/>
    <dgm:cxn modelId="{0A07C2BC-1997-4853-9C2D-F47BEDDB8686}" type="presOf" srcId="{49EF5BC2-F91C-43B6-AE92-0D10EDAE0AFC}" destId="{C98C8878-B4D8-40E4-B481-229A3C6804F0}" srcOrd="0" destOrd="0" presId="urn:microsoft.com/office/officeart/2005/8/layout/chevron2"/>
    <dgm:cxn modelId="{1451F42D-E18D-405F-AA1B-96747114611C}" srcId="{6AB24939-3EF0-4C0D-997F-09BA905AC000}" destId="{7790F77B-29A9-4204-BBCC-74F9C6E7D78A}" srcOrd="1" destOrd="0" parTransId="{8FCB482D-EC89-47B7-BE2D-FBB4B4F8B675}" sibTransId="{E77223D5-9B90-41D0-9A19-59FEC072AF3F}"/>
    <dgm:cxn modelId="{3A14F35A-BAB9-4AF0-A629-1567B11F1743}" type="presParOf" srcId="{AE98A33B-DE06-463C-8D0E-62796B18170C}" destId="{A3DDB42D-A8AB-4DC6-9E89-737CEA633EE0}" srcOrd="0" destOrd="0" presId="urn:microsoft.com/office/officeart/2005/8/layout/chevron2"/>
    <dgm:cxn modelId="{A432DAFB-E0BD-451D-A278-E51F1AA84A56}" type="presParOf" srcId="{A3DDB42D-A8AB-4DC6-9E89-737CEA633EE0}" destId="{360431A2-1612-4B05-8EC9-3E0427D31ACB}" srcOrd="0" destOrd="0" presId="urn:microsoft.com/office/officeart/2005/8/layout/chevron2"/>
    <dgm:cxn modelId="{21497D60-D111-4EAE-BC99-6017293B5A23}" type="presParOf" srcId="{A3DDB42D-A8AB-4DC6-9E89-737CEA633EE0}" destId="{CDD81380-8ADE-4093-81E5-E5AA82DACF34}" srcOrd="1" destOrd="0" presId="urn:microsoft.com/office/officeart/2005/8/layout/chevron2"/>
    <dgm:cxn modelId="{8EBE8FF0-39F8-4EB7-82B1-91A53D4AFE56}" type="presParOf" srcId="{AE98A33B-DE06-463C-8D0E-62796B18170C}" destId="{C69382C1-5FC7-49B0-AF8F-22B63092B9A4}" srcOrd="1" destOrd="0" presId="urn:microsoft.com/office/officeart/2005/8/layout/chevron2"/>
    <dgm:cxn modelId="{6CB91773-31E6-4C18-B8E4-F6B5E2012E7A}" type="presParOf" srcId="{AE98A33B-DE06-463C-8D0E-62796B18170C}" destId="{38277A67-A43B-4D48-956B-8848911E8AF3}" srcOrd="2" destOrd="0" presId="urn:microsoft.com/office/officeart/2005/8/layout/chevron2"/>
    <dgm:cxn modelId="{AABEBF46-F643-4B2C-8AD1-BC1162B73D6B}" type="presParOf" srcId="{38277A67-A43B-4D48-956B-8848911E8AF3}" destId="{3B347632-4717-4518-A676-53231BB58E7F}" srcOrd="0" destOrd="0" presId="urn:microsoft.com/office/officeart/2005/8/layout/chevron2"/>
    <dgm:cxn modelId="{BBA93B6D-38ED-453B-8F52-D43370D4E198}" type="presParOf" srcId="{38277A67-A43B-4D48-956B-8848911E8AF3}" destId="{931256C1-2D38-408C-8438-C150208934A6}" srcOrd="1" destOrd="0" presId="urn:microsoft.com/office/officeart/2005/8/layout/chevron2"/>
    <dgm:cxn modelId="{3D5E6409-37AA-493E-A792-5AB5EDBB2A08}" type="presParOf" srcId="{AE98A33B-DE06-463C-8D0E-62796B18170C}" destId="{F1A6CC56-6905-49BF-AAEE-B29F185C2837}" srcOrd="3" destOrd="0" presId="urn:microsoft.com/office/officeart/2005/8/layout/chevron2"/>
    <dgm:cxn modelId="{1AD91145-122B-46AA-8378-A4E12AB6BB4E}" type="presParOf" srcId="{AE98A33B-DE06-463C-8D0E-62796B18170C}" destId="{A9F6ABC5-EA24-49D2-8723-11CA893E6B71}" srcOrd="4" destOrd="0" presId="urn:microsoft.com/office/officeart/2005/8/layout/chevron2"/>
    <dgm:cxn modelId="{F983FE7E-EB9E-480F-8438-B3B31717D998}" type="presParOf" srcId="{A9F6ABC5-EA24-49D2-8723-11CA893E6B71}" destId="{C98C8878-B4D8-40E4-B481-229A3C6804F0}" srcOrd="0" destOrd="0" presId="urn:microsoft.com/office/officeart/2005/8/layout/chevron2"/>
    <dgm:cxn modelId="{E2D1B04B-AC4C-460F-B626-C077FC729A30}" type="presParOf" srcId="{A9F6ABC5-EA24-49D2-8723-11CA893E6B71}" destId="{348CECF4-F225-4813-8037-C590D6660427}"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1A67-078B-4C6D-8889-9251C5DDD338}">
      <dsp:nvSpPr>
        <dsp:cNvPr id="0" name=""/>
        <dsp:cNvSpPr/>
      </dsp:nvSpPr>
      <dsp:spPr>
        <a:xfrm>
          <a:off x="0" y="743954"/>
          <a:ext cx="3962400" cy="478800"/>
        </a:xfrm>
        <a:prstGeom prst="rect">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54DC5-A8B6-4E00-9B41-7EDAB81D2967}">
      <dsp:nvSpPr>
        <dsp:cNvPr id="0" name=""/>
        <dsp:cNvSpPr/>
      </dsp:nvSpPr>
      <dsp:spPr>
        <a:xfrm>
          <a:off x="198120" y="463514"/>
          <a:ext cx="2773680" cy="560880"/>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lvl="0" algn="l" defTabSz="844550">
            <a:lnSpc>
              <a:spcPct val="90000"/>
            </a:lnSpc>
            <a:spcBef>
              <a:spcPct val="0"/>
            </a:spcBef>
            <a:spcAft>
              <a:spcPct val="35000"/>
            </a:spcAft>
          </a:pPr>
          <a:r>
            <a:rPr lang="en-US" sz="1900" kern="1200" dirty="0" smtClean="0"/>
            <a:t>Discoloration/Staining of </a:t>
          </a:r>
          <a:r>
            <a:rPr lang="en-US" sz="1900" kern="1200" dirty="0" err="1" smtClean="0"/>
            <a:t>restortion</a:t>
          </a:r>
          <a:endParaRPr lang="en-US" sz="1900" kern="1200" dirty="0"/>
        </a:p>
      </dsp:txBody>
      <dsp:txXfrm>
        <a:off x="225500" y="490894"/>
        <a:ext cx="2718920" cy="506120"/>
      </dsp:txXfrm>
    </dsp:sp>
    <dsp:sp modelId="{F7983A31-E52B-4E84-9569-13CCD403E1DC}">
      <dsp:nvSpPr>
        <dsp:cNvPr id="0" name=""/>
        <dsp:cNvSpPr/>
      </dsp:nvSpPr>
      <dsp:spPr>
        <a:xfrm>
          <a:off x="0" y="1605794"/>
          <a:ext cx="3962400" cy="478800"/>
        </a:xfrm>
        <a:prstGeom prst="rect">
          <a:avLst/>
        </a:prstGeom>
        <a:solidFill>
          <a:schemeClr val="lt1">
            <a:alpha val="90000"/>
            <a:hueOff val="0"/>
            <a:satOff val="0"/>
            <a:lumOff val="0"/>
            <a:alphaOff val="0"/>
          </a:schemeClr>
        </a:solidFill>
        <a:ln w="40000" cap="flat" cmpd="sng" algn="ctr">
          <a:solidFill>
            <a:schemeClr val="accent4">
              <a:hueOff val="8617942"/>
              <a:satOff val="-21801"/>
              <a:lumOff val="980"/>
              <a:alphaOff val="0"/>
            </a:schemeClr>
          </a:solidFill>
          <a:prstDash val="solid"/>
        </a:ln>
        <a:effectLst/>
      </dsp:spPr>
      <dsp:style>
        <a:lnRef idx="2">
          <a:scrgbClr r="0" g="0" b="0"/>
        </a:lnRef>
        <a:fillRef idx="1">
          <a:scrgbClr r="0" g="0" b="0"/>
        </a:fillRef>
        <a:effectRef idx="0">
          <a:scrgbClr r="0" g="0" b="0"/>
        </a:effectRef>
        <a:fontRef idx="minor"/>
      </dsp:style>
    </dsp:sp>
    <dsp:sp modelId="{DD05BD5E-484B-4690-8250-5AC10611BECB}">
      <dsp:nvSpPr>
        <dsp:cNvPr id="0" name=""/>
        <dsp:cNvSpPr/>
      </dsp:nvSpPr>
      <dsp:spPr>
        <a:xfrm>
          <a:off x="198120" y="1325354"/>
          <a:ext cx="2773680" cy="560880"/>
        </a:xfrm>
        <a:prstGeom prst="roundRect">
          <a:avLst/>
        </a:prstGeom>
        <a:solidFill>
          <a:schemeClr val="accent4">
            <a:hueOff val="8617942"/>
            <a:satOff val="-21801"/>
            <a:lumOff val="98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lvl="0" algn="l" defTabSz="844550">
            <a:lnSpc>
              <a:spcPct val="90000"/>
            </a:lnSpc>
            <a:spcBef>
              <a:spcPct val="0"/>
            </a:spcBef>
            <a:spcAft>
              <a:spcPct val="35000"/>
            </a:spcAft>
          </a:pPr>
          <a:r>
            <a:rPr lang="en-US" sz="1900" kern="1200" dirty="0" smtClean="0"/>
            <a:t>Sensitivity</a:t>
          </a:r>
          <a:endParaRPr lang="en-US" sz="1900" kern="1200" dirty="0"/>
        </a:p>
      </dsp:txBody>
      <dsp:txXfrm>
        <a:off x="225500" y="1352734"/>
        <a:ext cx="2718920" cy="506120"/>
      </dsp:txXfrm>
    </dsp:sp>
    <dsp:sp modelId="{CC28469F-A99E-41F4-AB5B-E336C8BCB206}">
      <dsp:nvSpPr>
        <dsp:cNvPr id="0" name=""/>
        <dsp:cNvSpPr/>
      </dsp:nvSpPr>
      <dsp:spPr>
        <a:xfrm>
          <a:off x="0" y="2467635"/>
          <a:ext cx="3962400" cy="478800"/>
        </a:xfrm>
        <a:prstGeom prst="rect">
          <a:avLst/>
        </a:prstGeom>
        <a:blipFill rotWithShape="0">
          <a:blip xmlns:r="http://schemas.openxmlformats.org/officeDocument/2006/relationships" r:embed="rId1"/>
          <a:stretch>
            <a:fillRect/>
          </a:stretch>
        </a:blipFill>
        <a:ln w="40000" cap="flat" cmpd="sng" algn="ctr">
          <a:solidFill>
            <a:schemeClr val="accent4">
              <a:hueOff val="17235884"/>
              <a:satOff val="-43603"/>
              <a:lumOff val="1960"/>
              <a:alphaOff val="0"/>
            </a:schemeClr>
          </a:solidFill>
          <a:prstDash val="solid"/>
        </a:ln>
        <a:effectLst/>
      </dsp:spPr>
      <dsp:style>
        <a:lnRef idx="2">
          <a:scrgbClr r="0" g="0" b="0"/>
        </a:lnRef>
        <a:fillRef idx="1">
          <a:scrgbClr r="0" g="0" b="0"/>
        </a:fillRef>
        <a:effectRef idx="0">
          <a:scrgbClr r="0" g="0" b="0"/>
        </a:effectRef>
        <a:fontRef idx="minor"/>
      </dsp:style>
    </dsp:sp>
    <dsp:sp modelId="{B21E2749-222F-4E4F-8873-E74D6CB79881}">
      <dsp:nvSpPr>
        <dsp:cNvPr id="0" name=""/>
        <dsp:cNvSpPr/>
      </dsp:nvSpPr>
      <dsp:spPr>
        <a:xfrm>
          <a:off x="198120" y="2187195"/>
          <a:ext cx="2773680" cy="560880"/>
        </a:xfrm>
        <a:prstGeom prst="roundRect">
          <a:avLst/>
        </a:prstGeom>
        <a:solidFill>
          <a:schemeClr val="accent4">
            <a:hueOff val="17235884"/>
            <a:satOff val="-43603"/>
            <a:lumOff val="196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lvl="0" algn="l" defTabSz="844550">
            <a:lnSpc>
              <a:spcPct val="90000"/>
            </a:lnSpc>
            <a:spcBef>
              <a:spcPct val="0"/>
            </a:spcBef>
            <a:spcAft>
              <a:spcPct val="35000"/>
            </a:spcAft>
          </a:pPr>
          <a:r>
            <a:rPr lang="en-US" sz="1900" kern="1200" dirty="0" smtClean="0"/>
            <a:t>Recurrence of caries</a:t>
          </a:r>
          <a:endParaRPr lang="en-US" sz="1900" kern="1200" dirty="0"/>
        </a:p>
      </dsp:txBody>
      <dsp:txXfrm>
        <a:off x="225500" y="2214575"/>
        <a:ext cx="271892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1A67-078B-4C6D-8889-9251C5DDD338}">
      <dsp:nvSpPr>
        <dsp:cNvPr id="0" name=""/>
        <dsp:cNvSpPr/>
      </dsp:nvSpPr>
      <dsp:spPr>
        <a:xfrm>
          <a:off x="0" y="2010115"/>
          <a:ext cx="3962400" cy="482603"/>
        </a:xfrm>
        <a:prstGeom prst="rect">
          <a:avLst/>
        </a:prstGeom>
        <a:solidFill>
          <a:schemeClr val="lt1">
            <a:alpha val="90000"/>
            <a:hueOff val="0"/>
            <a:satOff val="0"/>
            <a:lumOff val="0"/>
            <a:alphaOff val="0"/>
          </a:schemeClr>
        </a:solidFill>
        <a:ln w="400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54DC5-A8B6-4E00-9B41-7EDAB81D2967}">
      <dsp:nvSpPr>
        <dsp:cNvPr id="0" name=""/>
        <dsp:cNvSpPr/>
      </dsp:nvSpPr>
      <dsp:spPr>
        <a:xfrm>
          <a:off x="172279" y="1779893"/>
          <a:ext cx="2773680" cy="551616"/>
        </a:xfrm>
        <a:prstGeom prst="roundRect">
          <a:avLst/>
        </a:prstGeom>
        <a:solidFill>
          <a:schemeClr val="accent2">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lvl="0" algn="l" defTabSz="800100">
            <a:lnSpc>
              <a:spcPct val="90000"/>
            </a:lnSpc>
            <a:spcBef>
              <a:spcPct val="0"/>
            </a:spcBef>
            <a:spcAft>
              <a:spcPct val="35000"/>
            </a:spcAft>
          </a:pPr>
          <a:r>
            <a:rPr lang="en-US" sz="1800" kern="1200" dirty="0" smtClean="0"/>
            <a:t>Failure</a:t>
          </a:r>
          <a:r>
            <a:rPr lang="en-US" sz="1800" kern="1200" baseline="0" dirty="0" smtClean="0"/>
            <a:t> of restoration</a:t>
          </a:r>
          <a:endParaRPr lang="en-US" sz="1800" kern="1200" dirty="0"/>
        </a:p>
      </dsp:txBody>
      <dsp:txXfrm>
        <a:off x="199207" y="1806821"/>
        <a:ext cx="2719824" cy="497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AB3D2-39A8-402F-BCBF-8F2B6A5D408B}">
      <dsp:nvSpPr>
        <dsp:cNvPr id="0" name=""/>
        <dsp:cNvSpPr/>
      </dsp:nvSpPr>
      <dsp:spPr>
        <a:xfrm>
          <a:off x="86597" y="224225"/>
          <a:ext cx="5618068" cy="51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dirty="0"/>
        </a:p>
      </dsp:txBody>
      <dsp:txXfrm>
        <a:off x="86597" y="224225"/>
        <a:ext cx="5618068" cy="510733"/>
      </dsp:txXfrm>
    </dsp:sp>
    <dsp:sp modelId="{639BD397-3A9E-42CF-97E6-4C4FAD811873}">
      <dsp:nvSpPr>
        <dsp:cNvPr id="0" name=""/>
        <dsp:cNvSpPr/>
      </dsp:nvSpPr>
      <dsp:spPr>
        <a:xfrm>
          <a:off x="96983"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9B3EB1-FC7F-45EE-9A63-43239927132C}">
      <dsp:nvSpPr>
        <dsp:cNvPr id="0" name=""/>
        <dsp:cNvSpPr/>
      </dsp:nvSpPr>
      <dsp:spPr>
        <a:xfrm>
          <a:off x="886634"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980A6-A348-4AEE-96E6-BD19D2D3CABE}">
      <dsp:nvSpPr>
        <dsp:cNvPr id="0" name=""/>
        <dsp:cNvSpPr/>
      </dsp:nvSpPr>
      <dsp:spPr>
        <a:xfrm>
          <a:off x="1676908"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5DCD2-BE3A-423F-B0CA-6D196FCB4161}">
      <dsp:nvSpPr>
        <dsp:cNvPr id="0" name=""/>
        <dsp:cNvSpPr/>
      </dsp:nvSpPr>
      <dsp:spPr>
        <a:xfrm>
          <a:off x="2466559"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4786DF-F2E8-49A7-AFFE-66D494858DC3}">
      <dsp:nvSpPr>
        <dsp:cNvPr id="0" name=""/>
        <dsp:cNvSpPr/>
      </dsp:nvSpPr>
      <dsp:spPr>
        <a:xfrm>
          <a:off x="3256834"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8EFE8-FC39-4DCD-9849-5305AC4D72DA}">
      <dsp:nvSpPr>
        <dsp:cNvPr id="0" name=""/>
        <dsp:cNvSpPr/>
      </dsp:nvSpPr>
      <dsp:spPr>
        <a:xfrm>
          <a:off x="4046485"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63241-258A-4839-A0B9-72B6C67F77B3}">
      <dsp:nvSpPr>
        <dsp:cNvPr id="0" name=""/>
        <dsp:cNvSpPr/>
      </dsp:nvSpPr>
      <dsp:spPr>
        <a:xfrm>
          <a:off x="4836760" y="734958"/>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D4AF8-19C3-4E24-96F6-E84AEB718191}">
      <dsp:nvSpPr>
        <dsp:cNvPr id="0" name=""/>
        <dsp:cNvSpPr/>
      </dsp:nvSpPr>
      <dsp:spPr>
        <a:xfrm>
          <a:off x="86597" y="762000"/>
          <a:ext cx="5711875" cy="986299"/>
        </a:xfrm>
        <a:prstGeom prst="rect">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just" defTabSz="711200">
            <a:lnSpc>
              <a:spcPct val="90000"/>
            </a:lnSpc>
            <a:spcBef>
              <a:spcPct val="0"/>
            </a:spcBef>
            <a:spcAft>
              <a:spcPct val="35000"/>
            </a:spcAft>
          </a:pPr>
          <a:r>
            <a:rPr lang="en-US" sz="1600" kern="1200" dirty="0" smtClean="0"/>
            <a:t>Dye extraction studies use dye penetration and samples stained using 2% </a:t>
          </a:r>
          <a:r>
            <a:rPr lang="en-US" sz="1600" kern="1200" dirty="0" err="1" smtClean="0"/>
            <a:t>methlene</a:t>
          </a:r>
          <a:r>
            <a:rPr lang="en-US" sz="1600" kern="1200" dirty="0" smtClean="0"/>
            <a:t> blue are stored in a hermetically sealed vial containing nitric acid with a concentration of 65% for three days. </a:t>
          </a:r>
          <a:endParaRPr lang="en-US" sz="1600" kern="1200" dirty="0"/>
        </a:p>
      </dsp:txBody>
      <dsp:txXfrm>
        <a:off x="86597" y="762000"/>
        <a:ext cx="5711875" cy="986299"/>
      </dsp:txXfrm>
    </dsp:sp>
    <dsp:sp modelId="{B4D3B97A-D2B3-494F-842A-B46673A6A015}">
      <dsp:nvSpPr>
        <dsp:cNvPr id="0" name=""/>
        <dsp:cNvSpPr/>
      </dsp:nvSpPr>
      <dsp:spPr>
        <a:xfrm>
          <a:off x="86597" y="1851467"/>
          <a:ext cx="5618068" cy="510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dirty="0"/>
        </a:p>
      </dsp:txBody>
      <dsp:txXfrm>
        <a:off x="86597" y="1851467"/>
        <a:ext cx="5618068" cy="510733"/>
      </dsp:txXfrm>
    </dsp:sp>
    <dsp:sp modelId="{DC2BD568-8E5F-4281-B161-531DE2C8B1ED}">
      <dsp:nvSpPr>
        <dsp:cNvPr id="0" name=""/>
        <dsp:cNvSpPr/>
      </dsp:nvSpPr>
      <dsp:spPr>
        <a:xfrm>
          <a:off x="107398"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1A8E6-F703-4CCC-9442-4A37CE426972}">
      <dsp:nvSpPr>
        <dsp:cNvPr id="0" name=""/>
        <dsp:cNvSpPr/>
      </dsp:nvSpPr>
      <dsp:spPr>
        <a:xfrm>
          <a:off x="897048"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14002-2A1A-4E0B-94C3-5DFBD9246E6D}">
      <dsp:nvSpPr>
        <dsp:cNvPr id="0" name=""/>
        <dsp:cNvSpPr/>
      </dsp:nvSpPr>
      <dsp:spPr>
        <a:xfrm>
          <a:off x="1687323"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ADD1E-B2A2-4858-885C-5E1F67FB94BE}">
      <dsp:nvSpPr>
        <dsp:cNvPr id="0" name=""/>
        <dsp:cNvSpPr/>
      </dsp:nvSpPr>
      <dsp:spPr>
        <a:xfrm>
          <a:off x="2476974"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2FFF3-D33A-4BB3-9D11-25AD31987D5B}">
      <dsp:nvSpPr>
        <dsp:cNvPr id="0" name=""/>
        <dsp:cNvSpPr/>
      </dsp:nvSpPr>
      <dsp:spPr>
        <a:xfrm>
          <a:off x="3267249"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70BBA-7BAB-436D-A0B1-EF33A084F2C3}">
      <dsp:nvSpPr>
        <dsp:cNvPr id="0" name=""/>
        <dsp:cNvSpPr/>
      </dsp:nvSpPr>
      <dsp:spPr>
        <a:xfrm>
          <a:off x="4056900"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A5DAA-F507-40D2-8DF8-FE0F2C225581}">
      <dsp:nvSpPr>
        <dsp:cNvPr id="0" name=""/>
        <dsp:cNvSpPr/>
      </dsp:nvSpPr>
      <dsp:spPr>
        <a:xfrm>
          <a:off x="4847174" y="2453796"/>
          <a:ext cx="1314627" cy="1040383"/>
        </a:xfrm>
        <a:prstGeom prst="chevron">
          <a:avLst>
            <a:gd name="adj" fmla="val 70610"/>
          </a:avLst>
        </a:prstGeom>
        <a:solidFill>
          <a:schemeClr val="dk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2FC35-61AA-4FFF-AE6A-7CD7C1B16D38}">
      <dsp:nvSpPr>
        <dsp:cNvPr id="0" name=""/>
        <dsp:cNvSpPr/>
      </dsp:nvSpPr>
      <dsp:spPr>
        <a:xfrm>
          <a:off x="86597" y="2362200"/>
          <a:ext cx="5732705" cy="1223573"/>
        </a:xfrm>
        <a:prstGeom prst="rect">
          <a:avLst/>
        </a:prstGeom>
        <a:solidFill>
          <a:schemeClr val="lt2">
            <a:hueOff val="0"/>
            <a:satOff val="0"/>
            <a:lumOff val="0"/>
            <a:alphaOff val="0"/>
          </a:schemeClr>
        </a:solidFill>
        <a:ln w="400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just" defTabSz="711200">
            <a:lnSpc>
              <a:spcPct val="90000"/>
            </a:lnSpc>
            <a:spcBef>
              <a:spcPct val="0"/>
            </a:spcBef>
            <a:spcAft>
              <a:spcPct val="35000"/>
            </a:spcAft>
          </a:pPr>
          <a:r>
            <a:rPr lang="en-US" sz="1600" kern="1200" dirty="0" smtClean="0"/>
            <a:t>The vials are </a:t>
          </a:r>
          <a:r>
            <a:rPr lang="en-US" sz="1600" kern="1200" dirty="0" err="1" smtClean="0"/>
            <a:t>centrifugated</a:t>
          </a:r>
          <a:r>
            <a:rPr lang="en-US" sz="1600" kern="1200" dirty="0" smtClean="0"/>
            <a:t> at high speed to separate gutta-percha debris from the extracted dye. The supernatant from each sample is then analyzed in an UV-visible spectrophotometer with concentrated nitric acid as the blank.</a:t>
          </a:r>
          <a:endParaRPr lang="en-US" sz="1600" kern="1200" dirty="0"/>
        </a:p>
      </dsp:txBody>
      <dsp:txXfrm>
        <a:off x="86597" y="2362200"/>
        <a:ext cx="5732705" cy="1223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431A2-1612-4B05-8EC9-3E0427D31ACB}">
      <dsp:nvSpPr>
        <dsp:cNvPr id="0" name=""/>
        <dsp:cNvSpPr/>
      </dsp:nvSpPr>
      <dsp:spPr>
        <a:xfrm rot="5400000">
          <a:off x="-181199" y="182585"/>
          <a:ext cx="1207998" cy="845598"/>
        </a:xfrm>
        <a:prstGeom prst="chevron">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w="11430" cap="flat" cmpd="sng" algn="ctr">
          <a:solidFill>
            <a:schemeClr val="accent1">
              <a:shade val="80000"/>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dirty="0"/>
        </a:p>
      </dsp:txBody>
      <dsp:txXfrm rot="-5400000">
        <a:off x="1" y="424184"/>
        <a:ext cx="845598" cy="362400"/>
      </dsp:txXfrm>
    </dsp:sp>
    <dsp:sp modelId="{CDD81380-8ADE-4093-81E5-E5AA82DACF34}">
      <dsp:nvSpPr>
        <dsp:cNvPr id="0" name=""/>
        <dsp:cNvSpPr/>
      </dsp:nvSpPr>
      <dsp:spPr>
        <a:xfrm rot="5400000">
          <a:off x="2887699" y="-2040715"/>
          <a:ext cx="785198" cy="4869401"/>
        </a:xfrm>
        <a:prstGeom prst="round2SameRect">
          <a:avLst/>
        </a:prstGeom>
        <a:solidFill>
          <a:schemeClr val="accent1">
            <a:alpha val="90000"/>
            <a:tint val="4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Systems comprise of two chambers and each enables apical and coronal extremities of each specimen to be completely separated. </a:t>
          </a:r>
          <a:endParaRPr lang="en-US" sz="1600" kern="1200" dirty="0"/>
        </a:p>
      </dsp:txBody>
      <dsp:txXfrm rot="-5400000">
        <a:off x="845598" y="39716"/>
        <a:ext cx="4831071" cy="708538"/>
      </dsp:txXfrm>
    </dsp:sp>
    <dsp:sp modelId="{3B347632-4717-4518-A676-53231BB58E7F}">
      <dsp:nvSpPr>
        <dsp:cNvPr id="0" name=""/>
        <dsp:cNvSpPr/>
      </dsp:nvSpPr>
      <dsp:spPr>
        <a:xfrm rot="5400000">
          <a:off x="-181199" y="1189964"/>
          <a:ext cx="1207998" cy="845598"/>
        </a:xfrm>
        <a:prstGeom prst="chevron">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w="11430" cap="flat" cmpd="sng" algn="ctr">
          <a:solidFill>
            <a:schemeClr val="accent1">
              <a:shade val="80000"/>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 y="1431563"/>
        <a:ext cx="845598" cy="362400"/>
      </dsp:txXfrm>
    </dsp:sp>
    <dsp:sp modelId="{931256C1-2D38-408C-8438-C150208934A6}">
      <dsp:nvSpPr>
        <dsp:cNvPr id="0" name=""/>
        <dsp:cNvSpPr/>
      </dsp:nvSpPr>
      <dsp:spPr>
        <a:xfrm rot="5400000">
          <a:off x="2887699" y="-1033336"/>
          <a:ext cx="785198" cy="4869401"/>
        </a:xfrm>
        <a:prstGeom prst="round2SameRect">
          <a:avLst/>
        </a:prstGeom>
        <a:solidFill>
          <a:schemeClr val="accent1">
            <a:alpha val="90000"/>
            <a:tint val="4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The turbidity of broth in apical chamber is first indication of contamination by microorganisms. </a:t>
          </a:r>
          <a:endParaRPr lang="en-US" sz="1600" kern="1200" dirty="0"/>
        </a:p>
      </dsp:txBody>
      <dsp:txXfrm rot="-5400000">
        <a:off x="845598" y="1047095"/>
        <a:ext cx="4831071" cy="708538"/>
      </dsp:txXfrm>
    </dsp:sp>
    <dsp:sp modelId="{C98C8878-B4D8-40E4-B481-229A3C6804F0}">
      <dsp:nvSpPr>
        <dsp:cNvPr id="0" name=""/>
        <dsp:cNvSpPr/>
      </dsp:nvSpPr>
      <dsp:spPr>
        <a:xfrm rot="5400000">
          <a:off x="-181199" y="2197344"/>
          <a:ext cx="1207998" cy="845598"/>
        </a:xfrm>
        <a:prstGeom prst="chevron">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w="11430" cap="flat" cmpd="sng" algn="ctr">
          <a:solidFill>
            <a:schemeClr val="accent1">
              <a:shade val="80000"/>
              <a:hueOff val="0"/>
              <a:satOff val="0"/>
              <a:lumOff val="0"/>
              <a:alphaOff val="0"/>
            </a:schemeClr>
          </a:solidFill>
          <a:prstDash val="solid"/>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kern="1200"/>
        </a:p>
      </dsp:txBody>
      <dsp:txXfrm rot="-5400000">
        <a:off x="1" y="2438943"/>
        <a:ext cx="845598" cy="362400"/>
      </dsp:txXfrm>
    </dsp:sp>
    <dsp:sp modelId="{348CECF4-F225-4813-8037-C590D6660427}">
      <dsp:nvSpPr>
        <dsp:cNvPr id="0" name=""/>
        <dsp:cNvSpPr/>
      </dsp:nvSpPr>
      <dsp:spPr>
        <a:xfrm rot="5400000">
          <a:off x="2887699" y="-25956"/>
          <a:ext cx="785198" cy="4869401"/>
        </a:xfrm>
        <a:prstGeom prst="round2SameRect">
          <a:avLst/>
        </a:prstGeom>
        <a:solidFill>
          <a:schemeClr val="accent1">
            <a:alpha val="90000"/>
            <a:tint val="4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accent1">
              <a:alpha val="90000"/>
              <a:tint val="4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If the pulp chamber is contaminated, it may serve as a reservoir of microorganisms and toxins resulting in failure of root canal treatment. </a:t>
          </a:r>
          <a:endParaRPr lang="en-US" sz="1600" kern="1200" dirty="0"/>
        </a:p>
      </dsp:txBody>
      <dsp:txXfrm rot="-5400000">
        <a:off x="845598" y="2054475"/>
        <a:ext cx="4831071" cy="7085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51435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95250" y="2571750"/>
            <a:ext cx="5143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400050"/>
            <a:ext cx="5105400" cy="2151126"/>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2654898"/>
            <a:ext cx="5114778" cy="825936"/>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4918459"/>
            <a:ext cx="2002464" cy="170177"/>
          </a:xfrm>
        </p:spPr>
        <p:txBody>
          <a:bodyPr/>
          <a:lstStyle>
            <a:lvl1pPr>
              <a:defRPr lang="en-US" smtClean="0">
                <a:solidFill>
                  <a:srgbClr val="FFFFFF"/>
                </a:solidFill>
              </a:defRPr>
            </a:lvl1pPr>
            <a:extLst/>
          </a:lstStyle>
          <a:p>
            <a:fld id="{8EDA6D0B-8556-4536-B2C8-8395DA1AC7D6}" type="datetimeFigureOut">
              <a:rPr lang="en-US" smtClean="0"/>
              <a:pPr/>
              <a:t>4/8/2022</a:t>
            </a:fld>
            <a:endParaRPr lang="en-US"/>
          </a:p>
        </p:txBody>
      </p:sp>
      <p:sp>
        <p:nvSpPr>
          <p:cNvPr id="18" name="Footer Placeholder 17"/>
          <p:cNvSpPr>
            <a:spLocks noGrp="1"/>
          </p:cNvSpPr>
          <p:nvPr>
            <p:ph type="ftr" sz="quarter" idx="11"/>
          </p:nvPr>
        </p:nvSpPr>
        <p:spPr>
          <a:xfrm>
            <a:off x="2819400" y="4918460"/>
            <a:ext cx="2927722" cy="17145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4917186"/>
            <a:ext cx="588336" cy="171450"/>
          </a:xfrm>
        </p:spPr>
        <p:txBody>
          <a:bodyPr/>
          <a:lstStyle>
            <a:lvl1pPr>
              <a:defRPr lang="en-US" smtClean="0">
                <a:solidFill>
                  <a:srgbClr val="FFFFFF"/>
                </a:solidFill>
              </a:defRPr>
            </a:lvl1pPr>
            <a:extLst/>
          </a:lstStyle>
          <a:p>
            <a:fld id="{86F3B6C2-6D85-4FC7-9D57-1F7DE1D954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06217"/>
            <a:ext cx="1524000" cy="4388644"/>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2"/>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4918459"/>
            <a:ext cx="2002464" cy="170177"/>
          </a:xfrm>
        </p:spPr>
        <p:txBody>
          <a:bodyPr/>
          <a:lstStyle>
            <a:extLst/>
          </a:lstStyle>
          <a:p>
            <a:fld id="{8EDA6D0B-8556-4536-B2C8-8395DA1AC7D6}" type="datetimeFigureOut">
              <a:rPr lang="en-US" smtClean="0"/>
              <a:pPr/>
              <a:t>4/8/2022</a:t>
            </a:fld>
            <a:endParaRPr lang="en-US"/>
          </a:p>
        </p:txBody>
      </p:sp>
      <p:sp>
        <p:nvSpPr>
          <p:cNvPr id="5" name="Footer Placeholder 4"/>
          <p:cNvSpPr>
            <a:spLocks noGrp="1"/>
          </p:cNvSpPr>
          <p:nvPr>
            <p:ph type="ftr" sz="quarter" idx="11"/>
          </p:nvPr>
        </p:nvSpPr>
        <p:spPr>
          <a:xfrm>
            <a:off x="457200" y="4917186"/>
            <a:ext cx="3657600" cy="171450"/>
          </a:xfrm>
        </p:spPr>
        <p:txBody>
          <a:bodyPr/>
          <a:lstStyle>
            <a:extLst/>
          </a:lstStyle>
          <a:p>
            <a:endParaRPr lang="en-US"/>
          </a:p>
        </p:txBody>
      </p:sp>
      <p:sp>
        <p:nvSpPr>
          <p:cNvPr id="6" name="Slide Number Placeholder 5"/>
          <p:cNvSpPr>
            <a:spLocks noGrp="1"/>
          </p:cNvSpPr>
          <p:nvPr>
            <p:ph type="sldNum" sz="quarter" idx="12"/>
          </p:nvPr>
        </p:nvSpPr>
        <p:spPr>
          <a:xfrm>
            <a:off x="6254496" y="4914900"/>
            <a:ext cx="588336" cy="171450"/>
          </a:xfrm>
        </p:spPr>
        <p:txBody>
          <a:bodyPr/>
          <a:lstStyle>
            <a:lvl1pPr>
              <a:defRPr>
                <a:solidFill>
                  <a:schemeClr val="tx2"/>
                </a:solidFill>
              </a:defRPr>
            </a:lvl1pPr>
            <a:extLst/>
          </a:lstStyle>
          <a:p>
            <a:fld id="{86F3B6C2-6D85-4FC7-9D57-1F7DE1D954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6378"/>
            <a:ext cx="6255488" cy="1021556"/>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428751"/>
            <a:ext cx="6255488" cy="557630"/>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4917607"/>
            <a:ext cx="2002464" cy="170177"/>
          </a:xfrm>
        </p:spPr>
        <p:txBody>
          <a:bodyPr bIns="0" anchor="b"/>
          <a:lstStyle>
            <a:lvl1pPr>
              <a:defRPr>
                <a:solidFill>
                  <a:schemeClr val="tx2"/>
                </a:solidFill>
              </a:defRPr>
            </a:lvl1pPr>
            <a:extLst/>
          </a:lstStyle>
          <a:p>
            <a:fld id="{8EDA6D0B-8556-4536-B2C8-8395DA1AC7D6}" type="datetimeFigureOut">
              <a:rPr lang="en-US" smtClean="0"/>
              <a:pPr/>
              <a:t>4/8/2022</a:t>
            </a:fld>
            <a:endParaRPr lang="en-US"/>
          </a:p>
        </p:txBody>
      </p:sp>
      <p:sp>
        <p:nvSpPr>
          <p:cNvPr id="5" name="Footer Placeholder 4"/>
          <p:cNvSpPr>
            <a:spLocks noGrp="1"/>
          </p:cNvSpPr>
          <p:nvPr>
            <p:ph type="ftr" sz="quarter" idx="11"/>
          </p:nvPr>
        </p:nvSpPr>
        <p:spPr>
          <a:xfrm>
            <a:off x="1735358" y="4917608"/>
            <a:ext cx="2895600" cy="17145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4916334"/>
            <a:ext cx="588336" cy="171450"/>
          </a:xfrm>
        </p:spPr>
        <p:txBody>
          <a:bodyPr/>
          <a:lstStyle>
            <a:extLst/>
          </a:lstStyle>
          <a:p>
            <a:fld id="{86F3B6C2-6D85-4FC7-9D57-1F7DE1D954A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200151"/>
            <a:ext cx="3520440" cy="3394472"/>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400550"/>
            <a:ext cx="3520440" cy="3429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4400550"/>
            <a:ext cx="3520440" cy="3429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283880"/>
            <a:ext cx="3520440" cy="30861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0030"/>
            <a:ext cx="7242048" cy="85725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EDA6D0B-8556-4536-B2C8-8395DA1AC7D6}" type="datetimeFigureOut">
              <a:rPr lang="en-US" smtClean="0"/>
              <a:pPr/>
              <a:t>4/8/2022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5897880" cy="88011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123062"/>
            <a:ext cx="5897880" cy="451884"/>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600200"/>
            <a:ext cx="7239000" cy="3278814"/>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F3B6C2-6D85-4FC7-9D57-1F7DE1D954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9" y="753501"/>
            <a:ext cx="4319527" cy="323443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749112"/>
            <a:ext cx="4319527" cy="323443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857250"/>
            <a:ext cx="3429000" cy="154305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2462726"/>
            <a:ext cx="3429000" cy="144018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EDA6D0B-8556-4536-B2C8-8395DA1AC7D6}" type="datetimeFigureOut">
              <a:rPr lang="en-US" smtClean="0"/>
              <a:pPr/>
              <a:t>4/8/2022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F3B6C2-6D85-4FC7-9D57-1F7DE1D954A8}" type="slidenum">
              <a:rPr lang="en-US" smtClean="0"/>
              <a:pPr/>
              <a:t>‹#›</a:t>
            </a:fld>
            <a:endParaRPr lang="en-US"/>
          </a:p>
        </p:txBody>
      </p:sp>
      <p:sp>
        <p:nvSpPr>
          <p:cNvPr id="10" name="Picture Placeholder 9"/>
          <p:cNvSpPr>
            <a:spLocks noGrp="1"/>
          </p:cNvSpPr>
          <p:nvPr>
            <p:ph type="pic" idx="1"/>
          </p:nvPr>
        </p:nvSpPr>
        <p:spPr>
          <a:xfrm>
            <a:off x="663682" y="780752"/>
            <a:ext cx="4206240" cy="315468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51435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240030"/>
            <a:ext cx="7239000" cy="85725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207062"/>
            <a:ext cx="7239000" cy="363474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4918459"/>
            <a:ext cx="2002464" cy="170177"/>
          </a:xfrm>
          <a:prstGeom prst="rect">
            <a:avLst/>
          </a:prstGeom>
        </p:spPr>
        <p:txBody>
          <a:bodyPr vert="horz" tIns="0" bIns="0" anchor="b"/>
          <a:lstStyle>
            <a:lvl1pPr algn="l" eaLnBrk="1" latinLnBrk="0" hangingPunct="1">
              <a:defRPr kumimoji="0" sz="1000">
                <a:solidFill>
                  <a:schemeClr val="tx2"/>
                </a:solidFill>
              </a:defRPr>
            </a:lvl1pPr>
            <a:extLst/>
          </a:lstStyle>
          <a:p>
            <a:fld id="{8EDA6D0B-8556-4536-B2C8-8395DA1AC7D6}" type="datetimeFigureOut">
              <a:rPr lang="en-US" smtClean="0"/>
              <a:pPr/>
              <a:t>4/8/2022</a:t>
            </a:fld>
            <a:endParaRPr lang="en-US"/>
          </a:p>
        </p:txBody>
      </p:sp>
      <p:sp>
        <p:nvSpPr>
          <p:cNvPr id="4" name="Footer Placeholder 3"/>
          <p:cNvSpPr>
            <a:spLocks noGrp="1"/>
          </p:cNvSpPr>
          <p:nvPr>
            <p:ph type="ftr" sz="quarter" idx="3"/>
          </p:nvPr>
        </p:nvSpPr>
        <p:spPr>
          <a:xfrm>
            <a:off x="457200" y="4918460"/>
            <a:ext cx="3657600" cy="17145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4917186"/>
            <a:ext cx="588336" cy="171450"/>
          </a:xfrm>
          <a:prstGeom prst="rect">
            <a:avLst/>
          </a:prstGeom>
        </p:spPr>
        <p:txBody>
          <a:bodyPr vert="horz" lIns="0" tIns="0" rIns="0" bIns="0" anchor="b"/>
          <a:lstStyle>
            <a:lvl1pPr algn="r" eaLnBrk="1" latinLnBrk="0" hangingPunct="1">
              <a:defRPr kumimoji="0" sz="1100">
                <a:solidFill>
                  <a:schemeClr val="tx2"/>
                </a:solidFill>
              </a:defRPr>
            </a:lvl1pPr>
            <a:extLst/>
          </a:lstStyle>
          <a:p>
            <a:fld id="{86F3B6C2-6D85-4FC7-9D57-1F7DE1D954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428750"/>
            <a:ext cx="5562600" cy="1981200"/>
          </a:xfrm>
        </p:spPr>
        <p:style>
          <a:lnRef idx="3">
            <a:schemeClr val="lt1"/>
          </a:lnRef>
          <a:fillRef idx="1">
            <a:schemeClr val="accent1"/>
          </a:fillRef>
          <a:effectRef idx="1">
            <a:schemeClr val="accent1"/>
          </a:effectRef>
          <a:fontRef idx="minor">
            <a:schemeClr val="lt1"/>
          </a:fontRef>
        </p:style>
        <p:txBody>
          <a:bodyPr/>
          <a:lstStyle/>
          <a:p>
            <a:pPr algn="ctr"/>
            <a:r>
              <a:rPr lang="en-US" dirty="0" smtClean="0">
                <a:latin typeface="Lucida Handwriting" pitchFamily="66" charset="0"/>
              </a:rPr>
              <a:t>Methodologies to Detect </a:t>
            </a:r>
            <a:r>
              <a:rPr lang="en-US" dirty="0" err="1" smtClean="0">
                <a:latin typeface="Lucida Handwriting" pitchFamily="66" charset="0"/>
              </a:rPr>
              <a:t>microleakage</a:t>
            </a:r>
            <a:endParaRPr lang="en-US" dirty="0">
              <a:latin typeface="Lucida Handwriting" pitchFamily="66" charset="0"/>
            </a:endParaRPr>
          </a:p>
        </p:txBody>
      </p:sp>
    </p:spTree>
    <p:extLst>
      <p:ext uri="{BB962C8B-B14F-4D97-AF65-F5344CB8AC3E}">
        <p14:creationId xmlns:p14="http://schemas.microsoft.com/office/powerpoint/2010/main" xmlns="" val="92402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26837"/>
            <a:ext cx="8839200" cy="2151126"/>
          </a:xfrm>
        </p:spPr>
        <p:txBody>
          <a:bodyPr/>
          <a:lstStyle/>
          <a:p>
            <a:pPr algn="ctr"/>
            <a:r>
              <a:rPr lang="en-US" sz="2800" cap="none"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Lucida Calligraphy" pitchFamily="66" charset="0"/>
              </a:rPr>
              <a:t>Restorative </a:t>
            </a:r>
            <a:r>
              <a:rPr lang="en-US" sz="2800" cap="none"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Lucida Calligraphy" pitchFamily="66" charset="0"/>
              </a:rPr>
              <a:t>materials </a:t>
            </a:r>
            <a:r>
              <a:rPr lang="en-US" sz="2800" cap="none"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latin typeface="Lucida Calligraphy" pitchFamily="66" charset="0"/>
              </a:rPr>
              <a:t>and microleakage</a:t>
            </a:r>
            <a:r>
              <a:rPr lang="en-US" sz="2800" dirty="0">
                <a:solidFill>
                  <a:schemeClr val="tx2"/>
                </a:solidFill>
                <a:latin typeface="Lucida Calligraphy" pitchFamily="66" charset="0"/>
              </a:rPr>
              <a:t/>
            </a:r>
            <a:br>
              <a:rPr lang="en-US" sz="2800" dirty="0">
                <a:solidFill>
                  <a:schemeClr val="tx2"/>
                </a:solidFill>
                <a:latin typeface="Lucida Calligraphy" pitchFamily="66" charset="0"/>
              </a:rPr>
            </a:br>
            <a:endParaRPr lang="en-US" sz="2800" dirty="0">
              <a:solidFill>
                <a:schemeClr val="tx2"/>
              </a:solidFill>
            </a:endParaRPr>
          </a:p>
        </p:txBody>
      </p:sp>
      <p:sp>
        <p:nvSpPr>
          <p:cNvPr id="4" name="Rectangle 3"/>
          <p:cNvSpPr/>
          <p:nvPr/>
        </p:nvSpPr>
        <p:spPr>
          <a:xfrm>
            <a:off x="685800" y="1352550"/>
            <a:ext cx="76200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latin typeface="+mj-lt"/>
              </a:rPr>
              <a:t>Three properties of restorative materials that contribute largely to microleakage are</a:t>
            </a:r>
            <a:r>
              <a:rPr lang="en-US" dirty="0" smtClean="0">
                <a:latin typeface="+mj-lt"/>
              </a:rPr>
              <a:t>:</a:t>
            </a:r>
          </a:p>
          <a:p>
            <a:endParaRPr lang="en-US" dirty="0" smtClean="0">
              <a:latin typeface="+mj-lt"/>
            </a:endParaRPr>
          </a:p>
          <a:p>
            <a:r>
              <a:rPr lang="en-US" dirty="0" smtClean="0">
                <a:latin typeface="+mj-lt"/>
              </a:rPr>
              <a:t> </a:t>
            </a:r>
            <a:r>
              <a:rPr lang="en-US" dirty="0">
                <a:latin typeface="+mj-lt"/>
              </a:rPr>
              <a:t>i. Coefficient of thermal expansion </a:t>
            </a:r>
            <a:endParaRPr lang="en-US" dirty="0" smtClean="0">
              <a:latin typeface="+mj-lt"/>
            </a:endParaRPr>
          </a:p>
          <a:p>
            <a:r>
              <a:rPr lang="en-US" dirty="0">
                <a:latin typeface="+mj-lt"/>
              </a:rPr>
              <a:t> </a:t>
            </a:r>
            <a:r>
              <a:rPr lang="en-US" dirty="0" smtClean="0">
                <a:latin typeface="+mj-lt"/>
              </a:rPr>
              <a:t>ii</a:t>
            </a:r>
            <a:r>
              <a:rPr lang="en-US" dirty="0">
                <a:latin typeface="+mj-lt"/>
              </a:rPr>
              <a:t>. Polymerization shrinkage </a:t>
            </a:r>
            <a:endParaRPr lang="en-US" dirty="0" smtClean="0">
              <a:latin typeface="+mj-lt"/>
            </a:endParaRPr>
          </a:p>
          <a:p>
            <a:r>
              <a:rPr lang="en-US" dirty="0">
                <a:latin typeface="+mj-lt"/>
              </a:rPr>
              <a:t> </a:t>
            </a:r>
            <a:r>
              <a:rPr lang="en-US" dirty="0" smtClean="0">
                <a:latin typeface="+mj-lt"/>
              </a:rPr>
              <a:t>iii</a:t>
            </a:r>
            <a:r>
              <a:rPr lang="en-US" dirty="0">
                <a:latin typeface="+mj-lt"/>
              </a:rPr>
              <a:t>. Property of adhesion </a:t>
            </a:r>
            <a:endParaRPr lang="en-US" dirty="0" smtClean="0">
              <a:latin typeface="+mj-lt"/>
            </a:endParaRPr>
          </a:p>
          <a:p>
            <a:endParaRPr lang="en-US" dirty="0" smtClean="0">
              <a:latin typeface="+mj-lt"/>
            </a:endParaRPr>
          </a:p>
          <a:p>
            <a:endParaRPr lang="en-US" dirty="0">
              <a:latin typeface="+mj-lt"/>
            </a:endParaRPr>
          </a:p>
          <a:p>
            <a:r>
              <a:rPr lang="en-US" dirty="0" smtClean="0">
                <a:latin typeface="+mj-lt"/>
              </a:rPr>
              <a:t>Other </a:t>
            </a:r>
            <a:r>
              <a:rPr lang="en-US" dirty="0">
                <a:latin typeface="+mj-lt"/>
              </a:rPr>
              <a:t>properties like creep, elasticity, resistance to fatigue failures, solubility, etc. also contribute to a minor extent. </a:t>
            </a:r>
          </a:p>
        </p:txBody>
      </p:sp>
      <p:sp>
        <p:nvSpPr>
          <p:cNvPr id="7" name="TextBox 6"/>
          <p:cNvSpPr txBox="1"/>
          <p:nvPr/>
        </p:nvSpPr>
        <p:spPr>
          <a:xfrm>
            <a:off x="1491761" y="4711215"/>
            <a:ext cx="6008077" cy="276999"/>
          </a:xfrm>
          <a:prstGeom prst="rect">
            <a:avLst/>
          </a:prstGeom>
          <a:noFill/>
        </p:spPr>
        <p:txBody>
          <a:bodyPr wrap="square" rtlCol="0">
            <a:spAutoFit/>
          </a:bodyPr>
          <a:lstStyle/>
          <a:p>
            <a:r>
              <a:rPr lang="en-US" sz="1200" dirty="0">
                <a:solidFill>
                  <a:srgbClr val="C00000"/>
                </a:solidFill>
              </a:rPr>
              <a:t>Textbook of Operative Dentistry </a:t>
            </a:r>
            <a:r>
              <a:rPr lang="en-US" sz="1200" dirty="0" smtClean="0">
                <a:solidFill>
                  <a:srgbClr val="C00000"/>
                </a:solidFill>
              </a:rPr>
              <a:t>, </a:t>
            </a:r>
            <a:r>
              <a:rPr lang="en-US" sz="1200" dirty="0" err="1" smtClean="0">
                <a:solidFill>
                  <a:srgbClr val="C00000"/>
                </a:solidFill>
              </a:rPr>
              <a:t>Vimal</a:t>
            </a:r>
            <a:r>
              <a:rPr lang="en-US" sz="1200" dirty="0" smtClean="0">
                <a:solidFill>
                  <a:srgbClr val="C00000"/>
                </a:solidFill>
              </a:rPr>
              <a:t> K </a:t>
            </a:r>
            <a:r>
              <a:rPr lang="en-US" sz="1200" dirty="0" err="1" smtClean="0">
                <a:solidFill>
                  <a:srgbClr val="C00000"/>
                </a:solidFill>
              </a:rPr>
              <a:t>Siikri</a:t>
            </a:r>
            <a:r>
              <a:rPr lang="en-US" sz="1200" dirty="0">
                <a:solidFill>
                  <a:srgbClr val="C00000"/>
                </a:solidFill>
              </a:rPr>
              <a:t> </a:t>
            </a:r>
            <a:r>
              <a:rPr lang="en-US" sz="1200" dirty="0" smtClean="0">
                <a:solidFill>
                  <a:srgbClr val="C00000"/>
                </a:solidFill>
              </a:rPr>
              <a:t>– 4</a:t>
            </a:r>
            <a:r>
              <a:rPr lang="en-US" sz="1200" baseline="30000" dirty="0" smtClean="0">
                <a:solidFill>
                  <a:srgbClr val="C00000"/>
                </a:solidFill>
              </a:rPr>
              <a:t>th</a:t>
            </a:r>
            <a:r>
              <a:rPr lang="en-US" sz="1200" dirty="0" smtClean="0">
                <a:solidFill>
                  <a:srgbClr val="C00000"/>
                </a:solidFill>
              </a:rPr>
              <a:t> edition.</a:t>
            </a:r>
            <a:endParaRPr lang="en-US" sz="1200" dirty="0">
              <a:solidFill>
                <a:srgbClr val="C00000"/>
              </a:solidFill>
            </a:endParaRPr>
          </a:p>
        </p:txBody>
      </p:sp>
    </p:spTree>
    <p:extLst>
      <p:ext uri="{BB962C8B-B14F-4D97-AF65-F5344CB8AC3E}">
        <p14:creationId xmlns:p14="http://schemas.microsoft.com/office/powerpoint/2010/main" xmlns="" val="4120911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3" name="Group 2"/>
          <p:cNvGrpSpPr/>
          <p:nvPr/>
        </p:nvGrpSpPr>
        <p:grpSpPr>
          <a:xfrm>
            <a:off x="2997245" y="630317"/>
            <a:ext cx="2115196" cy="2348115"/>
            <a:chOff x="2728025" y="2557456"/>
            <a:chExt cx="1310630" cy="1506471"/>
          </a:xfrm>
        </p:grpSpPr>
        <p:sp>
          <p:nvSpPr>
            <p:cNvPr id="4" name="Hexagon 3"/>
            <p:cNvSpPr/>
            <p:nvPr/>
          </p:nvSpPr>
          <p:spPr>
            <a:xfrm rot="5400000">
              <a:off x="2630104" y="265537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Hexagon 4"/>
            <p:cNvSpPr/>
            <p:nvPr/>
          </p:nvSpPr>
          <p:spPr>
            <a:xfrm>
              <a:off x="2932264" y="2792215"/>
              <a:ext cx="902150"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a:p>
          </p:txBody>
        </p:sp>
      </p:grpSp>
      <p:grpSp>
        <p:nvGrpSpPr>
          <p:cNvPr id="6" name="Group 5"/>
          <p:cNvGrpSpPr/>
          <p:nvPr/>
        </p:nvGrpSpPr>
        <p:grpSpPr>
          <a:xfrm>
            <a:off x="4200352" y="2551713"/>
            <a:ext cx="1674089" cy="1839443"/>
            <a:chOff x="2728025" y="2557456"/>
            <a:chExt cx="1310630" cy="1506471"/>
          </a:xfrm>
        </p:grpSpPr>
        <p:sp>
          <p:nvSpPr>
            <p:cNvPr id="7" name="Hexagon 6"/>
            <p:cNvSpPr/>
            <p:nvPr/>
          </p:nvSpPr>
          <p:spPr>
            <a:xfrm rot="5400000">
              <a:off x="2630104" y="265537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Hexagon 4"/>
            <p:cNvSpPr/>
            <p:nvPr/>
          </p:nvSpPr>
          <p:spPr>
            <a:xfrm>
              <a:off x="2932264" y="2792215"/>
              <a:ext cx="902150"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a:solidFill>
                  <a:schemeClr val="bg1"/>
                </a:solidFill>
              </a:endParaRPr>
            </a:p>
          </p:txBody>
        </p:sp>
      </p:grpSp>
      <p:grpSp>
        <p:nvGrpSpPr>
          <p:cNvPr id="9" name="Group 8"/>
          <p:cNvGrpSpPr/>
          <p:nvPr/>
        </p:nvGrpSpPr>
        <p:grpSpPr>
          <a:xfrm>
            <a:off x="2057332" y="2551714"/>
            <a:ext cx="1826683" cy="1779697"/>
            <a:chOff x="2728025" y="2557456"/>
            <a:chExt cx="1310630" cy="1506471"/>
          </a:xfrm>
        </p:grpSpPr>
        <p:sp>
          <p:nvSpPr>
            <p:cNvPr id="10" name="Hexagon 9"/>
            <p:cNvSpPr/>
            <p:nvPr/>
          </p:nvSpPr>
          <p:spPr>
            <a:xfrm rot="5400000">
              <a:off x="2630104" y="265537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p:nvPr/>
          </p:nvSpPr>
          <p:spPr>
            <a:xfrm>
              <a:off x="2932264" y="2792215"/>
              <a:ext cx="902150"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a:p>
          </p:txBody>
        </p:sp>
      </p:grpSp>
      <p:sp>
        <p:nvSpPr>
          <p:cNvPr id="14" name="Rectangle 13"/>
          <p:cNvSpPr/>
          <p:nvPr/>
        </p:nvSpPr>
        <p:spPr>
          <a:xfrm>
            <a:off x="4443599" y="3118398"/>
            <a:ext cx="1652401" cy="584775"/>
          </a:xfrm>
          <a:prstGeom prst="rect">
            <a:avLst/>
          </a:prstGeom>
        </p:spPr>
        <p:txBody>
          <a:bodyPr wrap="square">
            <a:spAutoFit/>
          </a:bodyPr>
          <a:lstStyle/>
          <a:p>
            <a:pPr lvl="0"/>
            <a:r>
              <a:rPr lang="en-US" sz="1600" b="1" dirty="0" smtClean="0">
                <a:solidFill>
                  <a:schemeClr val="bg1"/>
                </a:solidFill>
              </a:rPr>
              <a:t>Thermal contraction</a:t>
            </a:r>
            <a:endParaRPr lang="en-US" sz="1600" b="1" dirty="0">
              <a:solidFill>
                <a:schemeClr val="bg1"/>
              </a:solidFill>
            </a:endParaRPr>
          </a:p>
        </p:txBody>
      </p:sp>
      <p:sp>
        <p:nvSpPr>
          <p:cNvPr id="16" name="Rectangle 15"/>
          <p:cNvSpPr/>
          <p:nvPr/>
        </p:nvSpPr>
        <p:spPr>
          <a:xfrm>
            <a:off x="1880998" y="79410"/>
            <a:ext cx="5606022"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400" b="1" dirty="0">
                <a:latin typeface="Lucida Calligraphy" pitchFamily="66" charset="0"/>
              </a:rPr>
              <a:t>Factors controlling microleakage</a:t>
            </a:r>
          </a:p>
        </p:txBody>
      </p:sp>
      <p:sp>
        <p:nvSpPr>
          <p:cNvPr id="19" name="Rectangle 18"/>
          <p:cNvSpPr/>
          <p:nvPr/>
        </p:nvSpPr>
        <p:spPr>
          <a:xfrm>
            <a:off x="2956695" y="1272473"/>
            <a:ext cx="2115197" cy="1323439"/>
          </a:xfrm>
          <a:prstGeom prst="rect">
            <a:avLst/>
          </a:prstGeom>
        </p:spPr>
        <p:txBody>
          <a:bodyPr wrap="square">
            <a:spAutoFit/>
          </a:bodyPr>
          <a:lstStyle/>
          <a:p>
            <a:pPr algn="ctr"/>
            <a:r>
              <a:rPr lang="en-US" sz="1600" b="1" dirty="0" smtClean="0">
                <a:solidFill>
                  <a:schemeClr val="bg1"/>
                </a:solidFill>
              </a:rPr>
              <a:t>Dimensional </a:t>
            </a:r>
            <a:r>
              <a:rPr lang="en-US" sz="1600" b="1" dirty="0">
                <a:solidFill>
                  <a:schemeClr val="bg1"/>
                </a:solidFill>
              </a:rPr>
              <a:t>changes of materials due to </a:t>
            </a:r>
            <a:r>
              <a:rPr lang="en-US" sz="1600" b="1" dirty="0" err="1">
                <a:solidFill>
                  <a:schemeClr val="bg1"/>
                </a:solidFill>
              </a:rPr>
              <a:t>polymerisation</a:t>
            </a:r>
            <a:r>
              <a:rPr lang="en-US" sz="1600" b="1" dirty="0">
                <a:solidFill>
                  <a:schemeClr val="bg1"/>
                </a:solidFill>
              </a:rPr>
              <a:t> shrinkage</a:t>
            </a:r>
          </a:p>
        </p:txBody>
      </p:sp>
      <p:sp>
        <p:nvSpPr>
          <p:cNvPr id="20" name="Rectangle 19"/>
          <p:cNvSpPr/>
          <p:nvPr/>
        </p:nvSpPr>
        <p:spPr>
          <a:xfrm>
            <a:off x="2092933" y="3131388"/>
            <a:ext cx="1652401" cy="584775"/>
          </a:xfrm>
          <a:prstGeom prst="rect">
            <a:avLst/>
          </a:prstGeom>
        </p:spPr>
        <p:txBody>
          <a:bodyPr wrap="square">
            <a:spAutoFit/>
          </a:bodyPr>
          <a:lstStyle/>
          <a:p>
            <a:pPr lvl="0" algn="ctr"/>
            <a:r>
              <a:rPr lang="en-US" sz="1600" b="1" dirty="0" smtClean="0">
                <a:solidFill>
                  <a:schemeClr val="bg1"/>
                </a:solidFill>
              </a:rPr>
              <a:t>Absorption of water</a:t>
            </a:r>
            <a:endParaRPr lang="en-US" sz="1600" b="1" dirty="0">
              <a:solidFill>
                <a:schemeClr val="bg1"/>
              </a:solidFill>
            </a:endParaRPr>
          </a:p>
        </p:txBody>
      </p:sp>
      <p:sp>
        <p:nvSpPr>
          <p:cNvPr id="23" name="Hexagon 4"/>
          <p:cNvSpPr/>
          <p:nvPr/>
        </p:nvSpPr>
        <p:spPr>
          <a:xfrm>
            <a:off x="4208458" y="2939991"/>
            <a:ext cx="1347366" cy="14511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a:solidFill>
                <a:schemeClr val="bg1"/>
              </a:solidFill>
            </a:endParaRPr>
          </a:p>
        </p:txBody>
      </p:sp>
      <p:grpSp>
        <p:nvGrpSpPr>
          <p:cNvPr id="24" name="Group 23"/>
          <p:cNvGrpSpPr/>
          <p:nvPr/>
        </p:nvGrpSpPr>
        <p:grpSpPr>
          <a:xfrm>
            <a:off x="5123556" y="762015"/>
            <a:ext cx="1652398" cy="2108229"/>
            <a:chOff x="2728025" y="2557456"/>
            <a:chExt cx="1310630" cy="1506471"/>
          </a:xfrm>
        </p:grpSpPr>
        <p:sp>
          <p:nvSpPr>
            <p:cNvPr id="25" name="Hexagon 24"/>
            <p:cNvSpPr/>
            <p:nvPr/>
          </p:nvSpPr>
          <p:spPr>
            <a:xfrm rot="5400000">
              <a:off x="2630104" y="265537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Hexagon 4"/>
            <p:cNvSpPr/>
            <p:nvPr/>
          </p:nvSpPr>
          <p:spPr>
            <a:xfrm>
              <a:off x="2932264" y="2792215"/>
              <a:ext cx="902150"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a:solidFill>
                  <a:schemeClr val="bg1"/>
                </a:solidFill>
              </a:endParaRPr>
            </a:p>
          </p:txBody>
        </p:sp>
      </p:grpSp>
      <p:sp>
        <p:nvSpPr>
          <p:cNvPr id="27" name="TextBox 26"/>
          <p:cNvSpPr txBox="1"/>
          <p:nvPr/>
        </p:nvSpPr>
        <p:spPr>
          <a:xfrm>
            <a:off x="5243266" y="1428750"/>
            <a:ext cx="1524000" cy="584775"/>
          </a:xfrm>
          <a:prstGeom prst="rect">
            <a:avLst/>
          </a:prstGeom>
          <a:noFill/>
        </p:spPr>
        <p:txBody>
          <a:bodyPr wrap="square" rtlCol="0">
            <a:spAutoFit/>
          </a:bodyPr>
          <a:lstStyle/>
          <a:p>
            <a:pPr algn="ctr"/>
            <a:r>
              <a:rPr lang="en-US" sz="1600" b="1" dirty="0" smtClean="0">
                <a:solidFill>
                  <a:schemeClr val="bg1"/>
                </a:solidFill>
              </a:rPr>
              <a:t>Mechanical stress</a:t>
            </a:r>
            <a:endParaRPr lang="en-US" sz="1600" b="1" dirty="0">
              <a:solidFill>
                <a:schemeClr val="bg1"/>
              </a:solidFill>
            </a:endParaRPr>
          </a:p>
        </p:txBody>
      </p:sp>
      <p:grpSp>
        <p:nvGrpSpPr>
          <p:cNvPr id="28" name="Group 27"/>
          <p:cNvGrpSpPr/>
          <p:nvPr/>
        </p:nvGrpSpPr>
        <p:grpSpPr>
          <a:xfrm>
            <a:off x="1150922" y="762014"/>
            <a:ext cx="1812823" cy="2108229"/>
            <a:chOff x="2728025" y="2557456"/>
            <a:chExt cx="1310630" cy="1506471"/>
          </a:xfrm>
        </p:grpSpPr>
        <p:sp>
          <p:nvSpPr>
            <p:cNvPr id="29" name="Hexagon 28"/>
            <p:cNvSpPr/>
            <p:nvPr/>
          </p:nvSpPr>
          <p:spPr>
            <a:xfrm rot="5400000">
              <a:off x="2630104" y="2655377"/>
              <a:ext cx="1506471" cy="1310630"/>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Hexagon 4"/>
            <p:cNvSpPr/>
            <p:nvPr/>
          </p:nvSpPr>
          <p:spPr>
            <a:xfrm>
              <a:off x="2932264" y="2792215"/>
              <a:ext cx="902150" cy="1036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a:solidFill>
                  <a:schemeClr val="bg1"/>
                </a:solidFill>
              </a:endParaRPr>
            </a:p>
          </p:txBody>
        </p:sp>
      </p:grpSp>
      <p:sp>
        <p:nvSpPr>
          <p:cNvPr id="31" name="TextBox 30"/>
          <p:cNvSpPr txBox="1"/>
          <p:nvPr/>
        </p:nvSpPr>
        <p:spPr>
          <a:xfrm>
            <a:off x="1295333" y="1272473"/>
            <a:ext cx="1524000" cy="1077218"/>
          </a:xfrm>
          <a:prstGeom prst="rect">
            <a:avLst/>
          </a:prstGeom>
          <a:noFill/>
        </p:spPr>
        <p:txBody>
          <a:bodyPr wrap="square" rtlCol="0">
            <a:spAutoFit/>
          </a:bodyPr>
          <a:lstStyle/>
          <a:p>
            <a:pPr algn="ctr"/>
            <a:r>
              <a:rPr lang="en-US" sz="1600" b="1" dirty="0" smtClean="0">
                <a:solidFill>
                  <a:schemeClr val="bg1"/>
                </a:solidFill>
              </a:rPr>
              <a:t>Dimensional change in tooth structure</a:t>
            </a:r>
            <a:endParaRPr lang="en-US" sz="1600" b="1" dirty="0">
              <a:solidFill>
                <a:schemeClr val="bg1"/>
              </a:solidFill>
            </a:endParaRPr>
          </a:p>
        </p:txBody>
      </p:sp>
      <p:sp>
        <p:nvSpPr>
          <p:cNvPr id="32" name="Rectangle 31"/>
          <p:cNvSpPr/>
          <p:nvPr/>
        </p:nvSpPr>
        <p:spPr>
          <a:xfrm>
            <a:off x="228601" y="4781550"/>
            <a:ext cx="7636212" cy="276999"/>
          </a:xfrm>
          <a:prstGeom prst="rect">
            <a:avLst/>
          </a:prstGeom>
        </p:spPr>
        <p:txBody>
          <a:bodyPr wrap="square">
            <a:spAutoFit/>
          </a:bodyPr>
          <a:lstStyle/>
          <a:p>
            <a:r>
              <a:rPr lang="en-US" sz="1200" dirty="0"/>
              <a:t>A</a:t>
            </a:r>
            <a:r>
              <a:rPr lang="en-US" sz="1200" dirty="0" smtClean="0"/>
              <a:t>ndrea </a:t>
            </a:r>
            <a:r>
              <a:rPr lang="en-US" sz="1200" dirty="0" err="1" smtClean="0"/>
              <a:t>fabianelli</a:t>
            </a:r>
            <a:r>
              <a:rPr lang="en-US" sz="1200" dirty="0" smtClean="0"/>
              <a:t> et al. The relevance of micro-leakage studies. </a:t>
            </a:r>
            <a:r>
              <a:rPr lang="en-US" sz="1200" dirty="0"/>
              <a:t>Scientific. </a:t>
            </a:r>
            <a:r>
              <a:rPr lang="en-US" sz="1200" dirty="0" smtClean="0"/>
              <a:t>Inter Dent SA. 2003;3(9):64-74..</a:t>
            </a:r>
            <a:endParaRPr lang="en-US" sz="1200" dirty="0"/>
          </a:p>
        </p:txBody>
      </p:sp>
    </p:spTree>
    <p:extLst>
      <p:ext uri="{BB962C8B-B14F-4D97-AF65-F5344CB8AC3E}">
        <p14:creationId xmlns:p14="http://schemas.microsoft.com/office/powerpoint/2010/main" xmlns="" val="91728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733550"/>
            <a:ext cx="3962400" cy="1543050"/>
          </a:xfrm>
        </p:spPr>
        <p:txBody>
          <a:bodyPr>
            <a:noAutofit/>
          </a:bodyPr>
          <a:lstStyle/>
          <a:p>
            <a:pPr algn="ctr"/>
            <a:r>
              <a:rPr lang="en-US" sz="3200" dirty="0" smtClean="0">
                <a:solidFill>
                  <a:schemeClr val="tx1"/>
                </a:solidFill>
                <a:latin typeface="Lucida Handwriting" pitchFamily="66" charset="0"/>
              </a:rPr>
              <a:t>Methods to detect microleakage</a:t>
            </a:r>
            <a:endParaRPr lang="en-US" sz="3200" dirty="0">
              <a:solidFill>
                <a:schemeClr val="tx1"/>
              </a:solidFill>
              <a:latin typeface="Lucida Handwriting" pitchFamily="66" charset="0"/>
            </a:endParaRPr>
          </a:p>
        </p:txBody>
      </p:sp>
      <p:pic>
        <p:nvPicPr>
          <p:cNvPr id="2050" name="Picture 2" descr="Cute Boy Looking Through A Microscope Stock Vector - Illustration of  chemistry, focus: 160792470"/>
          <p:cNvPicPr>
            <a:picLocks noGrp="1" noChangeAspect="1" noChangeArrowheads="1"/>
          </p:cNvPicPr>
          <p:nvPr>
            <p:ph type="pic" idx="1"/>
          </p:nvPr>
        </p:nvPicPr>
        <p:blipFill>
          <a:blip r:embed="rId2" cstate="print">
            <a:extLst>
              <a:ext uri="{28A0092B-C50C-407E-A947-70E740481C1C}">
                <a14:useLocalDpi xmlns:a14="http://schemas.microsoft.com/office/drawing/2010/main" xmlns="" val="0"/>
              </a:ext>
            </a:extLst>
          </a:blip>
          <a:srcRect t="14485" b="14485"/>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8397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34000"/>
          </a:schemeClr>
        </a:solidFill>
        <a:effectLst/>
      </p:bgPr>
    </p:bg>
    <p:spTree>
      <p:nvGrpSpPr>
        <p:cNvPr id="1" name=""/>
        <p:cNvGrpSpPr/>
        <p:nvPr/>
      </p:nvGrpSpPr>
      <p:grpSpPr>
        <a:xfrm>
          <a:off x="0" y="0"/>
          <a:ext cx="0" cy="0"/>
          <a:chOff x="0" y="0"/>
          <a:chExt cx="0" cy="0"/>
        </a:xfrm>
      </p:grpSpPr>
      <p:sp>
        <p:nvSpPr>
          <p:cNvPr id="2" name="Rectangle 1"/>
          <p:cNvSpPr/>
          <p:nvPr/>
        </p:nvSpPr>
        <p:spPr>
          <a:xfrm>
            <a:off x="3095016" y="160338"/>
            <a:ext cx="250260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b="1" dirty="0">
                <a:latin typeface="Lucida Calligraphy" pitchFamily="66" charset="0"/>
              </a:rPr>
              <a:t>Direct </a:t>
            </a:r>
            <a:r>
              <a:rPr lang="en-US" b="1" dirty="0" smtClean="0">
                <a:latin typeface="Lucida Calligraphy" pitchFamily="66" charset="0"/>
              </a:rPr>
              <a:t>observation</a:t>
            </a:r>
            <a:endParaRPr lang="en-US" b="1" dirty="0">
              <a:latin typeface="Lucida Calligraphy" pitchFamily="66" charset="0"/>
            </a:endParaRPr>
          </a:p>
        </p:txBody>
      </p:sp>
      <p:sp>
        <p:nvSpPr>
          <p:cNvPr id="3" name="AutoShape 2" descr="3: Patient Assessment, Examination and Diagnosis, and Treatment Planning |  Pocket Dentist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3: Patient Assessment, Examination and Diagnosis, and Treatment Planning |  Pocket Dentist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3: Patient Assessment, Examination and Diagnosis, and Treatment Planning |  Pocket Dentist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098" y="678222"/>
            <a:ext cx="2704357" cy="181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1" name="Picture 9" descr="6 Best Compact Cameras: Cheap, Rugged, 10x Zoom, and More | WIR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57800" y="684670"/>
            <a:ext cx="2416581" cy="1817328"/>
          </a:xfrm>
          <a:prstGeom prst="rect">
            <a:avLst/>
          </a:prstGeom>
          <a:noFill/>
          <a:extLst>
            <a:ext uri="{909E8E84-426E-40DD-AFC4-6F175D3DCCD1}">
              <a14:hiddenFill xmlns:a14="http://schemas.microsoft.com/office/drawing/2010/main" xmlns="">
                <a:solidFill>
                  <a:srgbClr val="FFFFFF"/>
                </a:solidFill>
              </a14:hiddenFill>
            </a:ext>
          </a:extLst>
        </p:spPr>
      </p:pic>
      <p:pic>
        <p:nvPicPr>
          <p:cNvPr id="3083" name="Picture 11" descr="Scanning Electron Microscope (SEM) | PRoducts | JEOL Ltd."/>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19400" y="1962555"/>
            <a:ext cx="2590800" cy="25908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914400" y="4866501"/>
            <a:ext cx="7997825" cy="276999"/>
          </a:xfrm>
          <a:prstGeom prst="rect">
            <a:avLst/>
          </a:prstGeom>
        </p:spPr>
        <p:txBody>
          <a:bodyPr wrap="square">
            <a:spAutoFit/>
          </a:bodyPr>
          <a:lstStyle/>
          <a:p>
            <a:r>
              <a:rPr lang="en-US" sz="1200" dirty="0" smtClean="0"/>
              <a:t>Gonzalez et al. </a:t>
            </a:r>
            <a:r>
              <a:rPr lang="en-US" sz="1200" dirty="0" err="1"/>
              <a:t>M</a:t>
            </a:r>
            <a:r>
              <a:rPr lang="en-US" sz="1200" dirty="0" err="1" smtClean="0"/>
              <a:t>icroleakage</a:t>
            </a:r>
            <a:r>
              <a:rPr lang="en-US" sz="1200" dirty="0"/>
              <a:t> testing. Annals </a:t>
            </a:r>
            <a:r>
              <a:rPr lang="en-US" sz="1200" dirty="0" smtClean="0"/>
              <a:t>of Dentistry. 1997;1(4):3137.</a:t>
            </a:r>
            <a:endParaRPr lang="en-US" sz="1200" dirty="0"/>
          </a:p>
        </p:txBody>
      </p:sp>
    </p:spTree>
    <p:extLst>
      <p:ext uri="{BB962C8B-B14F-4D97-AF65-F5344CB8AC3E}">
        <p14:creationId xmlns:p14="http://schemas.microsoft.com/office/powerpoint/2010/main" xmlns="" val="3221345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6922" y="72560"/>
            <a:ext cx="3567002" cy="4001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n-US" sz="2000" dirty="0" smtClean="0">
                <a:latin typeface="Lucida Calligraphy" pitchFamily="66" charset="0"/>
              </a:rPr>
              <a:t>Dye Penetration method</a:t>
            </a:r>
            <a:endParaRPr lang="en-US" sz="2000" dirty="0">
              <a:latin typeface="Lucida Calligraphy" pitchFamily="66" charset="0"/>
            </a:endParaRPr>
          </a:p>
        </p:txBody>
      </p:sp>
      <p:sp>
        <p:nvSpPr>
          <p:cNvPr id="6" name="Rectangle 5"/>
          <p:cNvSpPr/>
          <p:nvPr/>
        </p:nvSpPr>
        <p:spPr>
          <a:xfrm>
            <a:off x="130621" y="590550"/>
            <a:ext cx="8001000" cy="1323439"/>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itchFamily="34" charset="0"/>
              <a:buChar char="•"/>
            </a:pPr>
            <a:r>
              <a:rPr lang="en-US" sz="1600" dirty="0" smtClean="0"/>
              <a:t>5</a:t>
            </a:r>
            <a:r>
              <a:rPr lang="en-US" sz="1600" dirty="0"/>
              <a:t>% eosin, 0.5-2% methylene blue, 0.5-1% black India ink, blue ink, black ink, drawing ink, </a:t>
            </a:r>
            <a:r>
              <a:rPr lang="en-US" sz="1600" dirty="0" err="1" smtClean="0"/>
              <a:t>Procion</a:t>
            </a:r>
            <a:r>
              <a:rPr lang="en-US" sz="1600" dirty="0" smtClean="0"/>
              <a:t> </a:t>
            </a:r>
            <a:r>
              <a:rPr lang="en-US" sz="1600" dirty="0"/>
              <a:t>brilliant blue, 0.5% </a:t>
            </a:r>
            <a:r>
              <a:rPr lang="en-US" sz="1600" dirty="0" err="1"/>
              <a:t>Rhodamine</a:t>
            </a:r>
            <a:r>
              <a:rPr lang="en-US" sz="1600" dirty="0"/>
              <a:t> B, 0.5% </a:t>
            </a:r>
            <a:r>
              <a:rPr lang="en-US" sz="1600" dirty="0" err="1"/>
              <a:t>fuchsin</a:t>
            </a:r>
            <a:r>
              <a:rPr lang="en-US" sz="1600" dirty="0"/>
              <a:t> </a:t>
            </a:r>
            <a:r>
              <a:rPr lang="en-US" sz="1600" dirty="0" smtClean="0"/>
              <a:t>dyes </a:t>
            </a:r>
          </a:p>
          <a:p>
            <a:pPr marL="285750" indent="-285750" algn="just">
              <a:buFont typeface="Arial" pitchFamily="34" charset="0"/>
              <a:buChar char="•"/>
            </a:pPr>
            <a:r>
              <a:rPr lang="en-US" sz="1600" dirty="0" smtClean="0"/>
              <a:t>The </a:t>
            </a:r>
            <a:r>
              <a:rPr lang="en-US" sz="1600" dirty="0"/>
              <a:t>teeth are </a:t>
            </a:r>
            <a:r>
              <a:rPr lang="en-US" sz="1600" dirty="0" smtClean="0"/>
              <a:t>sectioned </a:t>
            </a:r>
            <a:r>
              <a:rPr lang="en-US" sz="1600" dirty="0"/>
              <a:t>longitudinally or transversely or cleared and the linear penetration of the dye is </a:t>
            </a:r>
            <a:r>
              <a:rPr lang="en-US" sz="1600" dirty="0" smtClean="0"/>
              <a:t>recorded either </a:t>
            </a:r>
            <a:r>
              <a:rPr lang="en-US" sz="1600" dirty="0"/>
              <a:t>by longitudinal </a:t>
            </a:r>
            <a:r>
              <a:rPr lang="en-US" sz="1600" dirty="0" smtClean="0"/>
              <a:t>sectioning, transverse </a:t>
            </a:r>
            <a:r>
              <a:rPr lang="en-US" sz="1600" dirty="0"/>
              <a:t>sectioning and clearing technique</a:t>
            </a:r>
          </a:p>
        </p:txBody>
      </p:sp>
      <p:sp>
        <p:nvSpPr>
          <p:cNvPr id="8" name="Rounded Rectangular Callout 7"/>
          <p:cNvSpPr/>
          <p:nvPr/>
        </p:nvSpPr>
        <p:spPr>
          <a:xfrm>
            <a:off x="4131121" y="2576924"/>
            <a:ext cx="3733800" cy="1770698"/>
          </a:xfrm>
          <a:prstGeom prst="wedgeRoundRectCallou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Arial" pitchFamily="34" charset="0"/>
              <a:buChar char="•"/>
            </a:pPr>
            <a:r>
              <a:rPr lang="en-US" sz="1400" dirty="0" smtClean="0"/>
              <a:t>Random </a:t>
            </a:r>
            <a:r>
              <a:rPr lang="en-US" sz="1400" dirty="0"/>
              <a:t>nature of selecting the cut </a:t>
            </a:r>
            <a:r>
              <a:rPr lang="en-US" sz="1400" dirty="0" smtClean="0"/>
              <a:t>axis. </a:t>
            </a:r>
          </a:p>
          <a:p>
            <a:pPr marL="285750" indent="-285750">
              <a:buFont typeface="Arial" pitchFamily="34" charset="0"/>
              <a:buChar char="•"/>
            </a:pPr>
            <a:r>
              <a:rPr lang="en-US" sz="1400" dirty="0"/>
              <a:t>V</a:t>
            </a:r>
            <a:r>
              <a:rPr lang="en-US" sz="1400" dirty="0" smtClean="0"/>
              <a:t>ery </a:t>
            </a:r>
            <a:r>
              <a:rPr lang="en-US" sz="1400" dirty="0"/>
              <a:t>low odds of the sections being cut through the </a:t>
            </a:r>
            <a:r>
              <a:rPr lang="en-US" sz="1400" dirty="0" smtClean="0"/>
              <a:t>deepest </a:t>
            </a:r>
            <a:r>
              <a:rPr lang="en-US" sz="1400" dirty="0"/>
              <a:t>dye penetration point, resulting in underestimation of leakage and achieving unreliable </a:t>
            </a:r>
            <a:r>
              <a:rPr lang="en-US" sz="1400" dirty="0" smtClean="0"/>
              <a:t>data.</a:t>
            </a:r>
            <a:endParaRPr lang="en-US" sz="1600" dirty="0"/>
          </a:p>
        </p:txBody>
      </p:sp>
      <p:sp>
        <p:nvSpPr>
          <p:cNvPr id="10" name="Rectangle 9"/>
          <p:cNvSpPr/>
          <p:nvPr/>
        </p:nvSpPr>
        <p:spPr>
          <a:xfrm>
            <a:off x="5105400" y="2158484"/>
            <a:ext cx="2097049"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ucida Calligraphy" pitchFamily="66" charset="0"/>
              </a:rPr>
              <a:t>Disadvantages </a:t>
            </a:r>
          </a:p>
        </p:txBody>
      </p:sp>
      <p:sp>
        <p:nvSpPr>
          <p:cNvPr id="13" name="Rectangle 12"/>
          <p:cNvSpPr/>
          <p:nvPr/>
        </p:nvSpPr>
        <p:spPr>
          <a:xfrm>
            <a:off x="0" y="4676775"/>
            <a:ext cx="9448800" cy="461665"/>
          </a:xfrm>
          <a:prstGeom prst="rect">
            <a:avLst/>
          </a:prstGeom>
        </p:spPr>
        <p:txBody>
          <a:bodyPr wrap="square">
            <a:spAutoFit/>
          </a:bodyPr>
          <a:lstStyle/>
          <a:p>
            <a:r>
              <a:rPr lang="en-US" sz="1200" dirty="0" err="1"/>
              <a:t>Farnaz</a:t>
            </a:r>
            <a:r>
              <a:rPr lang="en-US" sz="1200" dirty="0"/>
              <a:t> </a:t>
            </a:r>
            <a:r>
              <a:rPr lang="en-US" sz="1200" dirty="0" err="1"/>
              <a:t>Jafari</a:t>
            </a:r>
            <a:r>
              <a:rPr lang="en-US" sz="1200" dirty="0"/>
              <a:t> </a:t>
            </a:r>
            <a:r>
              <a:rPr lang="en-US" sz="1200" dirty="0" smtClean="0"/>
              <a:t>et al. Importance </a:t>
            </a:r>
            <a:r>
              <a:rPr lang="en-US" sz="1200" dirty="0"/>
              <a:t>and methodologies of endodontic </a:t>
            </a:r>
            <a:r>
              <a:rPr lang="en-US" sz="1200" dirty="0" err="1"/>
              <a:t>microleakage</a:t>
            </a:r>
            <a:r>
              <a:rPr lang="en-US" sz="1200" dirty="0"/>
              <a:t> studies: A systematic </a:t>
            </a:r>
            <a:r>
              <a:rPr lang="en-US" sz="1200" dirty="0" smtClean="0"/>
              <a:t>review. </a:t>
            </a:r>
            <a:r>
              <a:rPr lang="fr-FR" sz="1200" dirty="0" smtClean="0"/>
              <a:t>J </a:t>
            </a:r>
            <a:r>
              <a:rPr lang="fr-FR" sz="1200" dirty="0"/>
              <a:t>Clin </a:t>
            </a:r>
            <a:r>
              <a:rPr lang="fr-FR" sz="1200" dirty="0" err="1"/>
              <a:t>Exp</a:t>
            </a:r>
            <a:r>
              <a:rPr lang="fr-FR" sz="1200" dirty="0"/>
              <a:t> Dent. 2017;9(6):e812-9.</a:t>
            </a:r>
            <a:endParaRPr lang="en-US" sz="1200" dirty="0"/>
          </a:p>
        </p:txBody>
      </p:sp>
      <p:pic>
        <p:nvPicPr>
          <p:cNvPr id="1026" name="Picture 2" descr="C:\Users\Bhanu kiran\OneDrive\Desktop\3-Figure2-1.pn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4255"/>
          <a:stretch/>
        </p:blipFill>
        <p:spPr bwMode="auto">
          <a:xfrm>
            <a:off x="533400" y="2061622"/>
            <a:ext cx="2895600"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28600" y="4347622"/>
            <a:ext cx="3781628" cy="276999"/>
          </a:xfrm>
          <a:prstGeom prst="rect">
            <a:avLst/>
          </a:prstGeom>
          <a:noFill/>
        </p:spPr>
        <p:txBody>
          <a:bodyPr wrap="square" rtlCol="0">
            <a:spAutoFit/>
          </a:bodyPr>
          <a:lstStyle/>
          <a:p>
            <a:r>
              <a:rPr lang="en-US" sz="1200" dirty="0" err="1" smtClean="0"/>
              <a:t>Microleakage</a:t>
            </a:r>
            <a:r>
              <a:rPr lang="en-US" sz="1200" dirty="0" smtClean="0"/>
              <a:t> assessment using </a:t>
            </a:r>
            <a:r>
              <a:rPr lang="en-US" sz="1200" dirty="0" err="1" smtClean="0"/>
              <a:t>steriomicroscope</a:t>
            </a:r>
            <a:endParaRPr lang="en-US" sz="1200" dirty="0"/>
          </a:p>
        </p:txBody>
      </p:sp>
    </p:spTree>
    <p:extLst>
      <p:ext uri="{BB962C8B-B14F-4D97-AF65-F5344CB8AC3E}">
        <p14:creationId xmlns:p14="http://schemas.microsoft.com/office/powerpoint/2010/main" xmlns="" val="1408911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232291"/>
            <a:ext cx="2393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a:latin typeface="Lucida Calligraphy" pitchFamily="66" charset="0"/>
              </a:rPr>
              <a:t>Chemical Tracers </a:t>
            </a:r>
            <a:endParaRPr lang="en-US" dirty="0">
              <a:latin typeface="Lucida Calligraphy" pitchFamily="66" charset="0"/>
            </a:endParaRPr>
          </a:p>
        </p:txBody>
      </p:sp>
      <p:pic>
        <p:nvPicPr>
          <p:cNvPr id="4098" name="Picture 2" descr="Indian Platinum Silver Nitrate Solution, for Laboratory, Rs 2500 /pack |  ID: 20134745488"/>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729" r="6424"/>
          <a:stretch/>
        </p:blipFill>
        <p:spPr bwMode="auto">
          <a:xfrm>
            <a:off x="0" y="762000"/>
            <a:ext cx="2667000" cy="39433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797002" y="895350"/>
            <a:ext cx="6096000" cy="3785652"/>
          </a:xfrm>
          <a:prstGeom prst="rect">
            <a:avLst/>
          </a:prstGeom>
        </p:spPr>
        <p:txBody>
          <a:bodyPr wrap="square">
            <a:spAutoFit/>
          </a:bodyPr>
          <a:lstStyle/>
          <a:p>
            <a:pPr marL="285750" indent="-285750" algn="just">
              <a:buFont typeface="Arial" pitchFamily="34" charset="0"/>
              <a:buChar char="•"/>
            </a:pPr>
            <a:r>
              <a:rPr lang="en-US" sz="1600" dirty="0">
                <a:solidFill>
                  <a:schemeClr val="bg1"/>
                </a:solidFill>
              </a:rPr>
              <a:t>The use of silver nitrate is second to the organic dyes in </a:t>
            </a:r>
            <a:r>
              <a:rPr lang="en-US" sz="1600" dirty="0" smtClean="0">
                <a:solidFill>
                  <a:schemeClr val="bg1"/>
                </a:solidFill>
              </a:rPr>
              <a:t>usage and used to </a:t>
            </a:r>
            <a:r>
              <a:rPr lang="en-US" sz="1600" dirty="0">
                <a:solidFill>
                  <a:schemeClr val="bg1"/>
                </a:solidFill>
              </a:rPr>
              <a:t>demonstrate </a:t>
            </a:r>
            <a:r>
              <a:rPr lang="en-US" sz="1600" dirty="0" err="1">
                <a:solidFill>
                  <a:schemeClr val="bg1"/>
                </a:solidFill>
              </a:rPr>
              <a:t>microdefects</a:t>
            </a:r>
            <a:r>
              <a:rPr lang="en-US" sz="1600" dirty="0">
                <a:solidFill>
                  <a:schemeClr val="bg1"/>
                </a:solidFill>
              </a:rPr>
              <a:t> in composite resins</a:t>
            </a:r>
            <a:r>
              <a:rPr lang="en-US" sz="1600" dirty="0" smtClean="0">
                <a:solidFill>
                  <a:schemeClr val="bg1"/>
                </a:solidFill>
              </a:rPr>
              <a:t>.</a:t>
            </a:r>
          </a:p>
          <a:p>
            <a:pPr marL="285750" indent="-285750" algn="just">
              <a:buFont typeface="Arial" pitchFamily="34" charset="0"/>
              <a:buChar char="•"/>
            </a:pP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This involves </a:t>
            </a:r>
            <a:r>
              <a:rPr lang="en-US" sz="1600" dirty="0">
                <a:solidFill>
                  <a:schemeClr val="bg1"/>
                </a:solidFill>
              </a:rPr>
              <a:t>immersion of the specimens in a 50 percent solution of silver nitrate for two hours in the dark. The specimens are rinsed to remove silver ions on the surface, and then immersed in developing solution and exposed to </a:t>
            </a:r>
            <a:r>
              <a:rPr lang="en-US" sz="1600" dirty="0" smtClean="0">
                <a:solidFill>
                  <a:schemeClr val="bg1"/>
                </a:solidFill>
              </a:rPr>
              <a:t>Fluorescent </a:t>
            </a:r>
            <a:r>
              <a:rPr lang="en-US" sz="1600" dirty="0">
                <a:solidFill>
                  <a:schemeClr val="bg1"/>
                </a:solidFill>
              </a:rPr>
              <a:t>light for six hours</a:t>
            </a:r>
            <a:r>
              <a:rPr lang="en-US" sz="1600" dirty="0" smtClean="0">
                <a:solidFill>
                  <a:schemeClr val="bg1"/>
                </a:solidFill>
              </a:rPr>
              <a:t>.</a:t>
            </a:r>
          </a:p>
          <a:p>
            <a:pPr marL="285750" indent="-285750" algn="just">
              <a:buFont typeface="Arial" pitchFamily="34" charset="0"/>
              <a:buChar char="•"/>
            </a:pP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Occurred </a:t>
            </a:r>
            <a:r>
              <a:rPr lang="en-US" sz="1600" dirty="0">
                <a:solidFill>
                  <a:schemeClr val="bg1"/>
                </a:solidFill>
              </a:rPr>
              <a:t>as a result of chemical reactions between </a:t>
            </a:r>
            <a:r>
              <a:rPr lang="en-US" sz="1600" dirty="0" smtClean="0">
                <a:solidFill>
                  <a:schemeClr val="bg1"/>
                </a:solidFill>
              </a:rPr>
              <a:t>components.</a:t>
            </a:r>
          </a:p>
          <a:p>
            <a:pPr marL="285750" indent="-285750" algn="just">
              <a:buFont typeface="Arial" pitchFamily="34" charset="0"/>
              <a:buChar char="•"/>
            </a:pP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Limitations are similar to dye penetration methods.</a:t>
            </a:r>
            <a:endParaRPr lang="en-US" sz="1600" dirty="0">
              <a:solidFill>
                <a:schemeClr val="bg1"/>
              </a:solidFill>
            </a:endParaRPr>
          </a:p>
          <a:p>
            <a:pPr marL="285750" indent="-285750" algn="just">
              <a:buFont typeface="Arial" pitchFamily="34" charset="0"/>
              <a:buChar char="•"/>
            </a:pPr>
            <a:endParaRPr lang="en-US" sz="1600" dirty="0">
              <a:solidFill>
                <a:schemeClr val="bg1"/>
              </a:solidFill>
            </a:endParaRPr>
          </a:p>
        </p:txBody>
      </p:sp>
      <p:sp>
        <p:nvSpPr>
          <p:cNvPr id="7" name="Rectangle 6"/>
          <p:cNvSpPr/>
          <p:nvPr/>
        </p:nvSpPr>
        <p:spPr>
          <a:xfrm>
            <a:off x="2822575" y="4809351"/>
            <a:ext cx="7997825" cy="276999"/>
          </a:xfrm>
          <a:prstGeom prst="rect">
            <a:avLst/>
          </a:prstGeom>
        </p:spPr>
        <p:txBody>
          <a:bodyPr wrap="square">
            <a:spAutoFit/>
          </a:bodyPr>
          <a:lstStyle/>
          <a:p>
            <a:r>
              <a:rPr lang="en-US" sz="1200" dirty="0" smtClean="0">
                <a:solidFill>
                  <a:schemeClr val="bg1"/>
                </a:solidFill>
              </a:rPr>
              <a:t>Gonzalez et al. </a:t>
            </a:r>
            <a:r>
              <a:rPr lang="en-US" sz="1200" dirty="0" err="1">
                <a:solidFill>
                  <a:schemeClr val="bg1"/>
                </a:solidFill>
              </a:rPr>
              <a:t>M</a:t>
            </a:r>
            <a:r>
              <a:rPr lang="en-US" sz="1200" dirty="0" err="1" smtClean="0">
                <a:solidFill>
                  <a:schemeClr val="bg1"/>
                </a:solidFill>
              </a:rPr>
              <a:t>icroleakage</a:t>
            </a:r>
            <a:r>
              <a:rPr lang="en-US" sz="1200" dirty="0">
                <a:solidFill>
                  <a:schemeClr val="bg1"/>
                </a:solidFill>
              </a:rPr>
              <a:t> testing. Annals </a:t>
            </a:r>
            <a:r>
              <a:rPr lang="en-US" sz="1200" dirty="0" smtClean="0">
                <a:solidFill>
                  <a:schemeClr val="bg1"/>
                </a:solidFill>
              </a:rPr>
              <a:t>of Dentistry. 1997;1(4):3137.</a:t>
            </a:r>
            <a:endParaRPr lang="en-US" sz="1200" dirty="0">
              <a:solidFill>
                <a:schemeClr val="bg1"/>
              </a:solidFill>
            </a:endParaRPr>
          </a:p>
        </p:txBody>
      </p:sp>
    </p:spTree>
    <p:extLst>
      <p:ext uri="{BB962C8B-B14F-4D97-AF65-F5344CB8AC3E}">
        <p14:creationId xmlns:p14="http://schemas.microsoft.com/office/powerpoint/2010/main" xmlns="" val="2609981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0" y="255032"/>
            <a:ext cx="5008102"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b="1" dirty="0">
                <a:solidFill>
                  <a:schemeClr val="bg1"/>
                </a:solidFill>
                <a:latin typeface="Lucida Calligraphy" pitchFamily="66" charset="0"/>
              </a:rPr>
              <a:t>Dye Extraction or Dissolution Method </a:t>
            </a:r>
            <a:endParaRPr lang="en-US" b="1" dirty="0">
              <a:latin typeface="Lucida Calligraphy" pitchFamily="66" charset="0"/>
            </a:endParaRPr>
          </a:p>
        </p:txBody>
      </p:sp>
      <p:pic>
        <p:nvPicPr>
          <p:cNvPr id="6" name="Picture 2" descr="Blue Solution Methylene Blue Erlenmeyer Experiments Chemistry Laboratory ⬇  Stock Photo, Image by © mc.atolye #412587880"/>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920"/>
          <a:stretch/>
        </p:blipFill>
        <p:spPr bwMode="auto">
          <a:xfrm>
            <a:off x="0" y="-55057"/>
            <a:ext cx="2819400" cy="521760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Diagram 7"/>
          <p:cNvGraphicFramePr/>
          <p:nvPr>
            <p:extLst>
              <p:ext uri="{D42A27DB-BD31-4B8C-83A1-F6EECF244321}">
                <p14:modId xmlns:p14="http://schemas.microsoft.com/office/powerpoint/2010/main" xmlns="" val="1568683368"/>
              </p:ext>
            </p:extLst>
          </p:nvPr>
        </p:nvGraphicFramePr>
        <p:xfrm>
          <a:off x="2895600" y="514350"/>
          <a:ext cx="6248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2814536" y="4712613"/>
            <a:ext cx="6275962" cy="430887"/>
          </a:xfrm>
          <a:prstGeom prst="rect">
            <a:avLst/>
          </a:prstGeom>
        </p:spPr>
        <p:txBody>
          <a:bodyPr wrap="square">
            <a:spAutoFit/>
          </a:bodyPr>
          <a:lstStyle/>
          <a:p>
            <a:r>
              <a:rPr lang="en-US" sz="1100" dirty="0" err="1">
                <a:solidFill>
                  <a:schemeClr val="bg1"/>
                </a:solidFill>
              </a:rPr>
              <a:t>Sadullah</a:t>
            </a:r>
            <a:r>
              <a:rPr lang="en-US" sz="1100" dirty="0">
                <a:solidFill>
                  <a:schemeClr val="bg1"/>
                </a:solidFill>
              </a:rPr>
              <a:t> </a:t>
            </a:r>
            <a:r>
              <a:rPr lang="en-US" sz="1100" dirty="0" smtClean="0">
                <a:solidFill>
                  <a:schemeClr val="bg1"/>
                </a:solidFill>
              </a:rPr>
              <a:t>KAYA et al. Comparison </a:t>
            </a:r>
            <a:r>
              <a:rPr lang="en-US" sz="1100" dirty="0">
                <a:solidFill>
                  <a:schemeClr val="bg1"/>
                </a:solidFill>
              </a:rPr>
              <a:t>of Dye Extraction or Dye Penetration Methods to Quantitatively Determine </a:t>
            </a:r>
            <a:r>
              <a:rPr lang="en-US" sz="1100" dirty="0" err="1">
                <a:solidFill>
                  <a:schemeClr val="bg1"/>
                </a:solidFill>
              </a:rPr>
              <a:t>Microleakage</a:t>
            </a:r>
            <a:r>
              <a:rPr lang="en-US" sz="1100" dirty="0">
                <a:solidFill>
                  <a:schemeClr val="bg1"/>
                </a:solidFill>
              </a:rPr>
              <a:t> of Three Different Root Canal </a:t>
            </a:r>
            <a:r>
              <a:rPr lang="en-US" sz="1100" dirty="0" smtClean="0">
                <a:solidFill>
                  <a:schemeClr val="bg1"/>
                </a:solidFill>
              </a:rPr>
              <a:t>Sealers. Dentistry. 2011;1(2):1-5.</a:t>
            </a:r>
            <a:endParaRPr lang="en-US" sz="1100" dirty="0">
              <a:solidFill>
                <a:schemeClr val="bg1"/>
              </a:solidFill>
            </a:endParaRPr>
          </a:p>
        </p:txBody>
      </p:sp>
    </p:spTree>
    <p:extLst>
      <p:ext uri="{BB962C8B-B14F-4D97-AF65-F5344CB8AC3E}">
        <p14:creationId xmlns:p14="http://schemas.microsoft.com/office/powerpoint/2010/main" xmlns="" val="3246411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a:xfrm>
            <a:off x="152400" y="402049"/>
            <a:ext cx="8782050" cy="1815882"/>
          </a:xfrm>
          <a:prstGeom prst="rect">
            <a:avLst/>
          </a:prstGeom>
        </p:spPr>
        <p:txBody>
          <a:bodyPr wrap="square">
            <a:spAutoFit/>
          </a:bodyPr>
          <a:lstStyle/>
          <a:p>
            <a:pPr algn="just"/>
            <a:endParaRPr lang="en-US" sz="1600" dirty="0"/>
          </a:p>
          <a:p>
            <a:pPr marL="285750" indent="-285750" algn="just">
              <a:buFont typeface="Arial" pitchFamily="34" charset="0"/>
              <a:buChar char="•"/>
            </a:pPr>
            <a:r>
              <a:rPr lang="en-US" sz="1600" dirty="0" smtClean="0"/>
              <a:t>Compressed </a:t>
            </a:r>
            <a:r>
              <a:rPr lang="en-US" sz="1600" dirty="0"/>
              <a:t>air was used to test the marginal seal of restorations in early 20th century. </a:t>
            </a:r>
            <a:endParaRPr lang="en-US" sz="1600" dirty="0" smtClean="0"/>
          </a:p>
          <a:p>
            <a:pPr marL="285750" indent="-285750" algn="just">
              <a:buFont typeface="Arial" pitchFamily="34" charset="0"/>
              <a:buChar char="•"/>
            </a:pPr>
            <a:r>
              <a:rPr lang="en-US" sz="1600" dirty="0" smtClean="0"/>
              <a:t>Compressed </a:t>
            </a:r>
            <a:r>
              <a:rPr lang="en-US" sz="1600" dirty="0"/>
              <a:t>air is introduced </a:t>
            </a:r>
            <a:r>
              <a:rPr lang="en-US" sz="1600" dirty="0" smtClean="0"/>
              <a:t>and </a:t>
            </a:r>
            <a:r>
              <a:rPr lang="en-US" sz="1600" dirty="0"/>
              <a:t>the loss of pressure measured within a static system. </a:t>
            </a:r>
            <a:endParaRPr lang="en-US" sz="1600" dirty="0" smtClean="0"/>
          </a:p>
          <a:p>
            <a:pPr marL="285750" indent="-285750" algn="just">
              <a:buFont typeface="Arial" pitchFamily="34" charset="0"/>
              <a:buChar char="•"/>
            </a:pPr>
            <a:r>
              <a:rPr lang="en-US" sz="1600" dirty="0" smtClean="0"/>
              <a:t>Microscopic </a:t>
            </a:r>
            <a:r>
              <a:rPr lang="en-US" sz="1600" dirty="0"/>
              <a:t>examination of the release of air bubbles at the margins may in addition provide a subjective view of marginal integrity. </a:t>
            </a:r>
          </a:p>
          <a:p>
            <a:pPr marL="285750" indent="-285750" algn="just">
              <a:buFont typeface="Arial" pitchFamily="34" charset="0"/>
              <a:buChar char="•"/>
            </a:pPr>
            <a:r>
              <a:rPr lang="en-US" sz="1600" dirty="0" smtClean="0"/>
              <a:t>One advantage - tooth </a:t>
            </a:r>
            <a:r>
              <a:rPr lang="en-US" sz="1600" dirty="0"/>
              <a:t>need not be </a:t>
            </a:r>
            <a:r>
              <a:rPr lang="en-US" sz="1600" dirty="0" smtClean="0"/>
              <a:t>destroyed.</a:t>
            </a:r>
          </a:p>
          <a:p>
            <a:pPr marL="285750" indent="-285750" algn="just">
              <a:buFont typeface="Arial" pitchFamily="34" charset="0"/>
              <a:buChar char="•"/>
            </a:pPr>
            <a:endParaRPr lang="en-US" sz="1600" b="1" dirty="0" smtClean="0">
              <a:latin typeface="Lucida Calligraphy" pitchFamily="66" charset="0"/>
            </a:endParaRPr>
          </a:p>
        </p:txBody>
      </p:sp>
      <p:sp>
        <p:nvSpPr>
          <p:cNvPr id="7" name="Rectangle 6"/>
          <p:cNvSpPr/>
          <p:nvPr/>
        </p:nvSpPr>
        <p:spPr>
          <a:xfrm>
            <a:off x="3581400" y="145018"/>
            <a:ext cx="274466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a:solidFill>
                  <a:schemeClr val="tx1"/>
                </a:solidFill>
                <a:latin typeface="Lucida Calligraphy" pitchFamily="66" charset="0"/>
              </a:rPr>
              <a:t>Air Pressure </a:t>
            </a:r>
            <a:r>
              <a:rPr lang="en-US" b="1" dirty="0" smtClean="0">
                <a:solidFill>
                  <a:schemeClr val="tx1"/>
                </a:solidFill>
                <a:latin typeface="Lucida Calligraphy" pitchFamily="66" charset="0"/>
              </a:rPr>
              <a:t>method</a:t>
            </a:r>
            <a:endParaRPr lang="en-US" dirty="0">
              <a:solidFill>
                <a:schemeClr val="tx1"/>
              </a:solidFill>
              <a:latin typeface="Lucida Calligraphy"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15000" y="1798865"/>
            <a:ext cx="3048000" cy="206828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5715000" y="3678019"/>
            <a:ext cx="3048000" cy="646331"/>
          </a:xfrm>
          <a:prstGeom prst="rect">
            <a:avLst/>
          </a:prstGeom>
          <a:solidFill>
            <a:schemeClr val="bg1"/>
          </a:solidFill>
          <a:ln>
            <a:solidFill>
              <a:schemeClr val="tx1"/>
            </a:solidFill>
          </a:ln>
        </p:spPr>
        <p:txBody>
          <a:bodyPr wrap="square">
            <a:spAutoFit/>
          </a:bodyPr>
          <a:lstStyle/>
          <a:p>
            <a:r>
              <a:rPr lang="en-US" sz="1200" dirty="0" smtClean="0"/>
              <a:t>Device </a:t>
            </a:r>
            <a:r>
              <a:rPr lang="en-US" sz="1200" dirty="0"/>
              <a:t>used to measure </a:t>
            </a:r>
            <a:r>
              <a:rPr lang="en-US" sz="1200" dirty="0" smtClean="0"/>
              <a:t>leakage at the amalgam </a:t>
            </a:r>
            <a:r>
              <a:rPr lang="en-US" sz="1200" dirty="0"/>
              <a:t>mold interface. </a:t>
            </a:r>
            <a:endParaRPr lang="en-US" sz="1200" dirty="0" smtClean="0"/>
          </a:p>
          <a:p>
            <a:r>
              <a:rPr lang="en-US" sz="1200" dirty="0" smtClean="0"/>
              <a:t>Air </a:t>
            </a:r>
            <a:r>
              <a:rPr lang="en-US" sz="1200" dirty="0"/>
              <a:t>leakage is measured in </a:t>
            </a:r>
            <a:r>
              <a:rPr lang="en-US" sz="1200" dirty="0" err="1" smtClean="0"/>
              <a:t>μm</a:t>
            </a:r>
            <a:r>
              <a:rPr lang="en-US" sz="1200" dirty="0" smtClean="0"/>
              <a:t>/min.</a:t>
            </a:r>
            <a:endParaRPr lang="en-US" sz="1200" dirty="0"/>
          </a:p>
        </p:txBody>
      </p:sp>
      <p:sp>
        <p:nvSpPr>
          <p:cNvPr id="10" name="Rectangle 9"/>
          <p:cNvSpPr/>
          <p:nvPr/>
        </p:nvSpPr>
        <p:spPr>
          <a:xfrm>
            <a:off x="1374775" y="4770477"/>
            <a:ext cx="7997825" cy="276999"/>
          </a:xfrm>
          <a:prstGeom prst="rect">
            <a:avLst/>
          </a:prstGeom>
        </p:spPr>
        <p:txBody>
          <a:bodyPr wrap="square">
            <a:spAutoFit/>
          </a:bodyPr>
          <a:lstStyle/>
          <a:p>
            <a:r>
              <a:rPr lang="en-US" sz="1200" dirty="0" smtClean="0"/>
              <a:t>Gonzalez et al. </a:t>
            </a:r>
            <a:r>
              <a:rPr lang="en-US" sz="1200" dirty="0" err="1"/>
              <a:t>M</a:t>
            </a:r>
            <a:r>
              <a:rPr lang="en-US" sz="1200" dirty="0" err="1" smtClean="0"/>
              <a:t>icroleakage</a:t>
            </a:r>
            <a:r>
              <a:rPr lang="en-US" sz="1200" dirty="0"/>
              <a:t> testing. Annals </a:t>
            </a:r>
            <a:r>
              <a:rPr lang="en-US" sz="1200" dirty="0" smtClean="0"/>
              <a:t>of Dentistry. 1997;1(4):3137.</a:t>
            </a:r>
            <a:endParaRPr lang="en-US" sz="1200" dirty="0"/>
          </a:p>
        </p:txBody>
      </p:sp>
      <p:sp>
        <p:nvSpPr>
          <p:cNvPr id="2" name="Rectangle 1"/>
          <p:cNvSpPr/>
          <p:nvPr/>
        </p:nvSpPr>
        <p:spPr>
          <a:xfrm>
            <a:off x="456699" y="2194229"/>
            <a:ext cx="4572000" cy="212365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r>
              <a:rPr lang="en-US" sz="1600" b="1" dirty="0">
                <a:solidFill>
                  <a:schemeClr val="tx1"/>
                </a:solidFill>
                <a:latin typeface="Lucida Calligraphy" pitchFamily="66" charset="0"/>
              </a:rPr>
              <a:t>Limitations</a:t>
            </a:r>
          </a:p>
          <a:p>
            <a:pPr algn="just"/>
            <a:endParaRPr lang="en-US" sz="1600" dirty="0">
              <a:solidFill>
                <a:schemeClr val="tx1"/>
              </a:solidFill>
            </a:endParaRPr>
          </a:p>
          <a:p>
            <a:pPr marL="285750" indent="-285750" algn="just">
              <a:buFont typeface="Wingdings" pitchFamily="2" charset="2"/>
              <a:buChar char="Ø"/>
            </a:pPr>
            <a:r>
              <a:rPr lang="en-US" sz="1600" dirty="0">
                <a:solidFill>
                  <a:schemeClr val="tx1"/>
                </a:solidFill>
              </a:rPr>
              <a:t>Inability to use in-vivo, does not represent the clinical situation and also does not take into account the drying effect of compressed air. </a:t>
            </a:r>
          </a:p>
          <a:p>
            <a:pPr marL="285750" indent="-285750" algn="just">
              <a:buFont typeface="Wingdings" pitchFamily="2" charset="2"/>
              <a:buChar char="Ø"/>
            </a:pPr>
            <a:r>
              <a:rPr lang="en-US" sz="1600" dirty="0">
                <a:solidFill>
                  <a:schemeClr val="tx1"/>
                </a:solidFill>
              </a:rPr>
              <a:t>It is possible that some air may leak before it enters the tooth. </a:t>
            </a:r>
          </a:p>
        </p:txBody>
      </p:sp>
    </p:spTree>
    <p:extLst>
      <p:ext uri="{BB962C8B-B14F-4D97-AF65-F5344CB8AC3E}">
        <p14:creationId xmlns:p14="http://schemas.microsoft.com/office/powerpoint/2010/main" xmlns="" val="1271446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1193462"/>
            <a:ext cx="3127779"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b="1" dirty="0">
                <a:latin typeface="Lucida Calligraphy" pitchFamily="66" charset="0"/>
              </a:rPr>
              <a:t>Electrochemical method</a:t>
            </a:r>
          </a:p>
        </p:txBody>
      </p:sp>
      <p:sp>
        <p:nvSpPr>
          <p:cNvPr id="3" name="Rectangle 2"/>
          <p:cNvSpPr/>
          <p:nvPr/>
        </p:nvSpPr>
        <p:spPr>
          <a:xfrm>
            <a:off x="76200" y="2114550"/>
            <a:ext cx="8001000" cy="255454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endParaRPr lang="en-US" sz="1600" dirty="0"/>
          </a:p>
          <a:p>
            <a:pPr marL="285750" indent="-285750" algn="just">
              <a:buFont typeface="Wingdings" pitchFamily="2" charset="2"/>
              <a:buChar char="v"/>
            </a:pPr>
            <a:r>
              <a:rPr lang="en-US" sz="1600" dirty="0"/>
              <a:t>I</a:t>
            </a:r>
            <a:r>
              <a:rPr lang="en-US" sz="1600" dirty="0" smtClean="0"/>
              <a:t>nsertion of electrode into extracted </a:t>
            </a:r>
            <a:r>
              <a:rPr lang="en-US" sz="1600" dirty="0"/>
              <a:t>tooth </a:t>
            </a:r>
            <a:r>
              <a:rPr lang="en-US" sz="1600" dirty="0" smtClean="0"/>
              <a:t>- it </a:t>
            </a:r>
            <a:r>
              <a:rPr lang="en-US" sz="1600" dirty="0"/>
              <a:t>contacts the base of </a:t>
            </a:r>
            <a:r>
              <a:rPr lang="en-US" sz="1600" dirty="0" smtClean="0"/>
              <a:t>restoration.</a:t>
            </a:r>
          </a:p>
          <a:p>
            <a:pPr marL="285750" indent="-285750" algn="just">
              <a:buFont typeface="Wingdings" pitchFamily="2" charset="2"/>
              <a:buChar char="v"/>
            </a:pPr>
            <a:r>
              <a:rPr lang="en-US" sz="1600" dirty="0" smtClean="0"/>
              <a:t>Once </a:t>
            </a:r>
            <a:r>
              <a:rPr lang="en-US" sz="1600" dirty="0"/>
              <a:t>restored, the tooth is suitably sealed to prevent any electrical leakage through natural tooth structure and then immersed in an electrolytic bath. </a:t>
            </a:r>
            <a:endParaRPr lang="en-US" sz="1600" dirty="0" smtClean="0"/>
          </a:p>
          <a:p>
            <a:pPr marL="285750" indent="-285750" algn="just">
              <a:buFont typeface="Wingdings" pitchFamily="2" charset="2"/>
              <a:buChar char="v"/>
            </a:pPr>
            <a:r>
              <a:rPr lang="en-US" sz="1600" dirty="0" smtClean="0"/>
              <a:t>A </a:t>
            </a:r>
            <a:r>
              <a:rPr lang="en-US" sz="1600" dirty="0"/>
              <a:t>potential is applied between the tooth and the bath, and the leakage assessed by measuring the current flowing across a serial resistor. </a:t>
            </a:r>
            <a:endParaRPr lang="en-US" sz="1600" dirty="0" smtClean="0"/>
          </a:p>
          <a:p>
            <a:pPr algn="just"/>
            <a:endParaRPr lang="en-US" sz="1600" b="1" dirty="0" smtClean="0">
              <a:solidFill>
                <a:srgbClr val="C00000"/>
              </a:solidFill>
              <a:latin typeface="Lucida Calligraphy" pitchFamily="66" charset="0"/>
            </a:endParaRPr>
          </a:p>
          <a:p>
            <a:pPr algn="just"/>
            <a:r>
              <a:rPr lang="en-US" sz="1600" b="1" dirty="0" smtClean="0">
                <a:solidFill>
                  <a:srgbClr val="C00000"/>
                </a:solidFill>
                <a:latin typeface="Lucida Calligraphy" pitchFamily="66" charset="0"/>
              </a:rPr>
              <a:t>Limitations</a:t>
            </a:r>
            <a:endParaRPr lang="en-US" sz="1600" dirty="0" smtClean="0">
              <a:solidFill>
                <a:srgbClr val="C00000"/>
              </a:solidFill>
            </a:endParaRPr>
          </a:p>
          <a:p>
            <a:pPr marL="285750" indent="-285750" algn="just">
              <a:buFont typeface="Wingdings" pitchFamily="2" charset="2"/>
              <a:buChar char="v"/>
            </a:pPr>
            <a:r>
              <a:rPr lang="en-US" sz="1600" dirty="0"/>
              <a:t>U</a:t>
            </a:r>
            <a:r>
              <a:rPr lang="en-US" sz="1600" dirty="0" smtClean="0"/>
              <a:t>nsuitability </a:t>
            </a:r>
            <a:r>
              <a:rPr lang="en-US" sz="1600" dirty="0"/>
              <a:t>for metallic </a:t>
            </a:r>
            <a:r>
              <a:rPr lang="en-US" sz="1600" dirty="0" smtClean="0"/>
              <a:t>restorations.</a:t>
            </a:r>
          </a:p>
          <a:p>
            <a:pPr marL="285750" indent="-285750" algn="just">
              <a:buFont typeface="Wingdings" pitchFamily="2" charset="2"/>
              <a:buChar char="v"/>
            </a:pPr>
            <a:r>
              <a:rPr lang="en-US" sz="1600" dirty="0"/>
              <a:t>I</a:t>
            </a:r>
            <a:r>
              <a:rPr lang="en-US" sz="1600" dirty="0" smtClean="0"/>
              <a:t>nability </a:t>
            </a:r>
            <a:r>
              <a:rPr lang="en-US" sz="1600" dirty="0"/>
              <a:t>to use in in-vivo situations. </a:t>
            </a:r>
          </a:p>
        </p:txBody>
      </p:sp>
      <p:pic>
        <p:nvPicPr>
          <p:cNvPr id="10242" name="Picture 2" descr="To Evaluate the Effect of Presence and Absence of Smear Layer with  Different Instruments and Obturation Methods on Microleakage of Root  Canal-Filled Teeth: An in vitro Study | Semantic Schola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754" b="4146"/>
          <a:stretch/>
        </p:blipFill>
        <p:spPr bwMode="auto">
          <a:xfrm>
            <a:off x="0" y="405"/>
            <a:ext cx="3328327" cy="238611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14400" y="4866501"/>
            <a:ext cx="7997825" cy="276999"/>
          </a:xfrm>
          <a:prstGeom prst="rect">
            <a:avLst/>
          </a:prstGeom>
        </p:spPr>
        <p:txBody>
          <a:bodyPr wrap="square">
            <a:spAutoFit/>
          </a:bodyPr>
          <a:lstStyle/>
          <a:p>
            <a:r>
              <a:rPr lang="en-US" sz="1200" dirty="0" smtClean="0"/>
              <a:t>Gonzalez et al. </a:t>
            </a:r>
            <a:r>
              <a:rPr lang="en-US" sz="1200" dirty="0" err="1"/>
              <a:t>M</a:t>
            </a:r>
            <a:r>
              <a:rPr lang="en-US" sz="1200" dirty="0" err="1" smtClean="0"/>
              <a:t>icroleakage</a:t>
            </a:r>
            <a:r>
              <a:rPr lang="en-US" sz="1200" dirty="0"/>
              <a:t> testing. Annals </a:t>
            </a:r>
            <a:r>
              <a:rPr lang="en-US" sz="1200" dirty="0" smtClean="0"/>
              <a:t>of Dentistry. 1997;1(4):3137.</a:t>
            </a:r>
            <a:endParaRPr lang="en-US" sz="1200" dirty="0"/>
          </a:p>
        </p:txBody>
      </p:sp>
    </p:spTree>
    <p:extLst>
      <p:ext uri="{BB962C8B-B14F-4D97-AF65-F5344CB8AC3E}">
        <p14:creationId xmlns:p14="http://schemas.microsoft.com/office/powerpoint/2010/main" xmlns="" val="3545234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95350"/>
            <a:ext cx="8153400" cy="1323439"/>
          </a:xfrm>
          <a:prstGeom prst="rect">
            <a:avLst/>
          </a:prstGeom>
        </p:spPr>
        <p:txBody>
          <a:bodyPr wrap="square">
            <a:spAutoFit/>
          </a:bodyPr>
          <a:lstStyle/>
          <a:p>
            <a:pPr marL="285750" indent="-285750" algn="just">
              <a:buFont typeface="Arial" pitchFamily="34" charset="0"/>
              <a:buChar char="•"/>
            </a:pPr>
            <a:r>
              <a:rPr lang="en-US" sz="1600" dirty="0" smtClean="0"/>
              <a:t>Restored teeth soaked </a:t>
            </a:r>
            <a:r>
              <a:rPr lang="en-US" sz="1600" dirty="0"/>
              <a:t>in an aqueous solution of </a:t>
            </a:r>
            <a:r>
              <a:rPr lang="en-US" sz="1600" dirty="0" smtClean="0"/>
              <a:t>non radioactive </a:t>
            </a:r>
            <a:r>
              <a:rPr lang="en-US" sz="1600" dirty="0"/>
              <a:t>manganese salt. </a:t>
            </a:r>
            <a:endParaRPr lang="en-US" sz="1600" dirty="0" smtClean="0"/>
          </a:p>
          <a:p>
            <a:pPr marL="285750" indent="-285750" algn="just">
              <a:buFont typeface="Arial" pitchFamily="34" charset="0"/>
              <a:buChar char="•"/>
            </a:pPr>
            <a:r>
              <a:rPr lang="en-US" sz="1600" dirty="0" smtClean="0"/>
              <a:t>Whole </a:t>
            </a:r>
            <a:r>
              <a:rPr lang="en-US" sz="1600" dirty="0"/>
              <a:t>teeth were then placed in </a:t>
            </a:r>
            <a:r>
              <a:rPr lang="en-US" sz="1600" dirty="0" smtClean="0"/>
              <a:t>core </a:t>
            </a:r>
            <a:r>
              <a:rPr lang="en-US" sz="1600" dirty="0"/>
              <a:t>of </a:t>
            </a:r>
            <a:r>
              <a:rPr lang="en-US" sz="1600" dirty="0" smtClean="0"/>
              <a:t>nuclear </a:t>
            </a:r>
            <a:r>
              <a:rPr lang="en-US" sz="1600" dirty="0"/>
              <a:t>reactor; the </a:t>
            </a:r>
            <a:r>
              <a:rPr lang="en-US" sz="1600" dirty="0" smtClean="0"/>
              <a:t>55Mn </a:t>
            </a:r>
            <a:r>
              <a:rPr lang="en-US" sz="1600" dirty="0"/>
              <a:t>was activated to 56Mn and the X-ray emission of </a:t>
            </a:r>
            <a:r>
              <a:rPr lang="en-US" sz="1600" dirty="0" smtClean="0"/>
              <a:t>56Mn </a:t>
            </a:r>
            <a:r>
              <a:rPr lang="en-US" sz="1600" dirty="0"/>
              <a:t>formed during </a:t>
            </a:r>
            <a:r>
              <a:rPr lang="en-US" sz="1600" dirty="0" smtClean="0"/>
              <a:t>irradiation </a:t>
            </a:r>
            <a:r>
              <a:rPr lang="en-US" sz="1600" dirty="0"/>
              <a:t>was measured. </a:t>
            </a:r>
            <a:endParaRPr lang="en-US" sz="1600" dirty="0" smtClean="0"/>
          </a:p>
          <a:p>
            <a:pPr marL="285750" indent="-285750" algn="just">
              <a:buFont typeface="Arial" pitchFamily="34" charset="0"/>
              <a:buChar char="•"/>
            </a:pPr>
            <a:r>
              <a:rPr lang="en-US" sz="1600" dirty="0" smtClean="0"/>
              <a:t>The </a:t>
            </a:r>
            <a:r>
              <a:rPr lang="en-US" sz="1600" dirty="0"/>
              <a:t>number of radioactive counts was proportional to the uptake of </a:t>
            </a:r>
            <a:r>
              <a:rPr lang="en-US" sz="1600" dirty="0" err="1"/>
              <a:t>Mn</a:t>
            </a:r>
            <a:r>
              <a:rPr lang="en-US" sz="1600" dirty="0"/>
              <a:t> per tooth. </a:t>
            </a:r>
          </a:p>
          <a:p>
            <a:pPr algn="just"/>
            <a:endParaRPr lang="en-US" sz="1600" b="1" dirty="0" smtClean="0">
              <a:solidFill>
                <a:srgbClr val="C00000"/>
              </a:solidFill>
              <a:latin typeface="Lucida Calligraphy" pitchFamily="66" charset="0"/>
            </a:endParaRPr>
          </a:p>
        </p:txBody>
      </p:sp>
      <p:sp>
        <p:nvSpPr>
          <p:cNvPr id="5" name="Rectangle 4"/>
          <p:cNvSpPr/>
          <p:nvPr/>
        </p:nvSpPr>
        <p:spPr>
          <a:xfrm>
            <a:off x="2247900" y="233955"/>
            <a:ext cx="39624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b="1" dirty="0" smtClean="0">
                <a:latin typeface="Lucida Calligraphy" pitchFamily="66" charset="0"/>
              </a:rPr>
              <a:t>Neutron </a:t>
            </a:r>
            <a:r>
              <a:rPr lang="en-US" b="1" dirty="0">
                <a:latin typeface="Lucida Calligraphy" pitchFamily="66" charset="0"/>
              </a:rPr>
              <a:t>Activation Analysis </a:t>
            </a:r>
            <a:endParaRPr lang="en-US" dirty="0">
              <a:latin typeface="Lucida Calligraphy" pitchFamily="66" charset="0"/>
            </a:endParaRPr>
          </a:p>
        </p:txBody>
      </p:sp>
      <p:sp>
        <p:nvSpPr>
          <p:cNvPr id="6" name="Rectangle 5"/>
          <p:cNvSpPr/>
          <p:nvPr/>
        </p:nvSpPr>
        <p:spPr>
          <a:xfrm>
            <a:off x="1295400" y="4759378"/>
            <a:ext cx="5076326" cy="276999"/>
          </a:xfrm>
          <a:prstGeom prst="rect">
            <a:avLst/>
          </a:prstGeom>
        </p:spPr>
        <p:txBody>
          <a:bodyPr wrap="none">
            <a:spAutoFit/>
          </a:bodyPr>
          <a:lstStyle/>
          <a:p>
            <a:r>
              <a:rPr lang="en-US" sz="1200" dirty="0"/>
              <a:t>Edwina A. M. </a:t>
            </a:r>
            <a:r>
              <a:rPr lang="en-US" sz="1200" dirty="0" smtClean="0"/>
              <a:t>Kidd. </a:t>
            </a:r>
            <a:r>
              <a:rPr lang="en-US" sz="1200" dirty="0" err="1" smtClean="0"/>
              <a:t>Microleakage</a:t>
            </a:r>
            <a:r>
              <a:rPr lang="en-US" sz="1200" dirty="0" smtClean="0"/>
              <a:t> </a:t>
            </a:r>
            <a:r>
              <a:rPr lang="en-US" sz="1200" dirty="0"/>
              <a:t>: a </a:t>
            </a:r>
            <a:r>
              <a:rPr lang="en-US" sz="1200" dirty="0" smtClean="0"/>
              <a:t>review. J Dent. 1976;5(4):199-205.</a:t>
            </a:r>
            <a:endParaRPr lang="en-US" sz="1200" dirty="0"/>
          </a:p>
        </p:txBody>
      </p:sp>
      <p:sp>
        <p:nvSpPr>
          <p:cNvPr id="8" name="Rectangle 7"/>
          <p:cNvSpPr/>
          <p:nvPr/>
        </p:nvSpPr>
        <p:spPr>
          <a:xfrm>
            <a:off x="616085" y="2465415"/>
            <a:ext cx="7010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600" b="1" dirty="0">
                <a:solidFill>
                  <a:srgbClr val="C00000"/>
                </a:solidFill>
                <a:latin typeface="Lucida Calligraphy" pitchFamily="66" charset="0"/>
              </a:rPr>
              <a:t>Limitations </a:t>
            </a:r>
          </a:p>
          <a:p>
            <a:pPr algn="just"/>
            <a:endParaRPr lang="en-US" sz="1600" dirty="0"/>
          </a:p>
          <a:p>
            <a:pPr marL="285750" indent="-285750" algn="just">
              <a:buFont typeface="Arial" pitchFamily="34" charset="0"/>
              <a:buChar char="•"/>
            </a:pPr>
            <a:r>
              <a:rPr lang="en-US" sz="1600" dirty="0"/>
              <a:t>Teeth must be extracted for irradiation and analysis, the path and </a:t>
            </a:r>
            <a:r>
              <a:rPr lang="en-US" sz="1600" dirty="0" smtClean="0"/>
              <a:t>depth of </a:t>
            </a:r>
            <a:r>
              <a:rPr lang="en-US" sz="1600" dirty="0"/>
              <a:t>tracer penetration was not well defined.</a:t>
            </a:r>
          </a:p>
          <a:p>
            <a:pPr marL="285750" indent="-285750" algn="just">
              <a:buFont typeface="Arial" pitchFamily="34" charset="0"/>
              <a:buChar char="•"/>
            </a:pPr>
            <a:r>
              <a:rPr lang="en-US" sz="1600" dirty="0"/>
              <a:t>Experimental costs were high </a:t>
            </a:r>
          </a:p>
          <a:p>
            <a:pPr marL="285750" indent="-285750" algn="just">
              <a:buFont typeface="Arial" pitchFamily="34" charset="0"/>
              <a:buChar char="•"/>
            </a:pPr>
            <a:r>
              <a:rPr lang="en-US" sz="1600" dirty="0"/>
              <a:t>Combined effort was required from nuclear engineers and </a:t>
            </a:r>
            <a:r>
              <a:rPr lang="en-US" sz="1600" dirty="0" smtClean="0"/>
              <a:t>dentists.</a:t>
            </a:r>
            <a:endParaRPr lang="en-US" sz="1600" dirty="0"/>
          </a:p>
        </p:txBody>
      </p:sp>
    </p:spTree>
    <p:extLst>
      <p:ext uri="{BB962C8B-B14F-4D97-AF65-F5344CB8AC3E}">
        <p14:creationId xmlns:p14="http://schemas.microsoft.com/office/powerpoint/2010/main" xmlns="" val="3293109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Picture Placeholder 5"/>
          <p:cNvSpPr>
            <a:spLocks noGrp="1"/>
          </p:cNvSpPr>
          <p:nvPr>
            <p:ph type="pic" idx="1"/>
          </p:nvPr>
        </p:nvSpPr>
        <p:spPr/>
      </p:sp>
      <p:pic>
        <p:nvPicPr>
          <p:cNvPr id="1028" name="Picture 4" descr="Polymerization shrinkage stress of composite resins and resin cements –  What do we need to kn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841810"/>
            <a:ext cx="4140811" cy="303587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loud Callout 2"/>
          <p:cNvSpPr/>
          <p:nvPr/>
        </p:nvSpPr>
        <p:spPr>
          <a:xfrm>
            <a:off x="5029200" y="1733550"/>
            <a:ext cx="3962400" cy="1676400"/>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chemeClr val="tx1"/>
                </a:solidFill>
                <a:latin typeface="Lucida Calligraphy" pitchFamily="66" charset="0"/>
              </a:rPr>
              <a:t>Introduction</a:t>
            </a:r>
            <a:endParaRPr lang="en-US" sz="2400" b="1" dirty="0">
              <a:solidFill>
                <a:schemeClr val="tx1"/>
              </a:solidFill>
              <a:latin typeface="Lucida Calligraphy" pitchFamily="66" charset="0"/>
            </a:endParaRPr>
          </a:p>
        </p:txBody>
      </p:sp>
    </p:spTree>
    <p:extLst>
      <p:ext uri="{BB962C8B-B14F-4D97-AF65-F5344CB8AC3E}">
        <p14:creationId xmlns:p14="http://schemas.microsoft.com/office/powerpoint/2010/main" xmlns="" val="165869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9625" y="209550"/>
            <a:ext cx="2797561"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b="1" dirty="0">
                <a:latin typeface="Lucida Calligraphy" pitchFamily="66" charset="0"/>
              </a:rPr>
              <a:t>Radioactive Isotopes </a:t>
            </a:r>
            <a:endParaRPr lang="en-US" dirty="0">
              <a:latin typeface="Lucida Calligraphy" pitchFamily="66" charset="0"/>
            </a:endParaRPr>
          </a:p>
        </p:txBody>
      </p:sp>
      <p:pic>
        <p:nvPicPr>
          <p:cNvPr id="5122" name="Picture 2" descr="Calcium-45 (Ca-45) Biotren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1276" y="918707"/>
            <a:ext cx="2092483" cy="13339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667000" y="719332"/>
            <a:ext cx="6400800" cy="2308324"/>
          </a:xfrm>
          <a:prstGeom prst="rect">
            <a:avLst/>
          </a:prstGeom>
        </p:spPr>
        <p:txBody>
          <a:bodyPr wrap="square">
            <a:spAutoFit/>
          </a:bodyPr>
          <a:lstStyle/>
          <a:p>
            <a:pPr marL="285750" indent="-285750" algn="just">
              <a:buFont typeface="Arial" pitchFamily="34" charset="0"/>
              <a:buChar char="•"/>
            </a:pPr>
            <a:r>
              <a:rPr lang="en-US" sz="1600" baseline="30000" dirty="0" smtClean="0">
                <a:solidFill>
                  <a:schemeClr val="bg1"/>
                </a:solidFill>
              </a:rPr>
              <a:t>45</a:t>
            </a:r>
            <a:r>
              <a:rPr lang="en-US" sz="1600" dirty="0" smtClean="0">
                <a:solidFill>
                  <a:schemeClr val="bg1"/>
                </a:solidFill>
              </a:rPr>
              <a:t>Ca - commonly used.</a:t>
            </a:r>
          </a:p>
          <a:p>
            <a:pPr marL="285750" indent="-285750" algn="just">
              <a:buFont typeface="Arial" pitchFamily="34" charset="0"/>
              <a:buChar char="•"/>
            </a:pPr>
            <a:r>
              <a:rPr lang="en-US" sz="1600" dirty="0" smtClean="0">
                <a:solidFill>
                  <a:schemeClr val="bg1"/>
                </a:solidFill>
              </a:rPr>
              <a:t>A </a:t>
            </a:r>
            <a:r>
              <a:rPr lang="en-US" sz="1600" dirty="0">
                <a:solidFill>
                  <a:schemeClr val="bg1"/>
                </a:solidFill>
              </a:rPr>
              <a:t>cross section of a filled tooth constitutes a diffusion barrier between two cells and the rate of transfer of a radio-labeled species from one cell to the other serves to give a measure of the amount of </a:t>
            </a:r>
            <a:r>
              <a:rPr lang="en-US" sz="1600" dirty="0" err="1">
                <a:solidFill>
                  <a:schemeClr val="bg1"/>
                </a:solidFill>
              </a:rPr>
              <a:t>microleakage</a:t>
            </a:r>
            <a:r>
              <a:rPr lang="en-US" sz="1600" dirty="0">
                <a:solidFill>
                  <a:schemeClr val="bg1"/>
                </a:solidFill>
              </a:rPr>
              <a:t>. </a:t>
            </a: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Such </a:t>
            </a:r>
            <a:r>
              <a:rPr lang="en-US" sz="1600" dirty="0">
                <a:solidFill>
                  <a:schemeClr val="bg1"/>
                </a:solidFill>
              </a:rPr>
              <a:t>a method has the advantage of being adaptable to the long-term quantitative monitoring of </a:t>
            </a:r>
            <a:r>
              <a:rPr lang="en-US" sz="1600" dirty="0" err="1" smtClean="0">
                <a:solidFill>
                  <a:schemeClr val="bg1"/>
                </a:solidFill>
              </a:rPr>
              <a:t>microleakage</a:t>
            </a:r>
            <a:r>
              <a:rPr lang="en-US" sz="1600" dirty="0">
                <a:solidFill>
                  <a:schemeClr val="bg1"/>
                </a:solidFill>
              </a:rPr>
              <a:t>. </a:t>
            </a: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Exposure time Radioisotope -  </a:t>
            </a:r>
            <a:r>
              <a:rPr lang="en-US" sz="1600" dirty="0">
                <a:solidFill>
                  <a:schemeClr val="bg1"/>
                </a:solidFill>
              </a:rPr>
              <a:t>two hours </a:t>
            </a:r>
            <a:endParaRPr lang="en-US" sz="1600" dirty="0" smtClean="0">
              <a:solidFill>
                <a:schemeClr val="bg1"/>
              </a:solidFill>
            </a:endParaRPr>
          </a:p>
          <a:p>
            <a:pPr algn="just"/>
            <a:r>
              <a:rPr lang="en-US" sz="1600" dirty="0" smtClean="0">
                <a:solidFill>
                  <a:schemeClr val="bg1"/>
                </a:solidFill>
              </a:rPr>
              <a:t>                          </a:t>
            </a:r>
            <a:r>
              <a:rPr lang="en-US" sz="1600" dirty="0">
                <a:solidFill>
                  <a:schemeClr val="bg1"/>
                </a:solidFill>
              </a:rPr>
              <a:t>D</a:t>
            </a:r>
            <a:r>
              <a:rPr lang="en-US" sz="1600" dirty="0" smtClean="0">
                <a:solidFill>
                  <a:schemeClr val="bg1"/>
                </a:solidFill>
              </a:rPr>
              <a:t>ye - 24 </a:t>
            </a:r>
            <a:r>
              <a:rPr lang="en-US" sz="1600" dirty="0">
                <a:solidFill>
                  <a:schemeClr val="bg1"/>
                </a:solidFill>
              </a:rPr>
              <a:t>hours or longer. </a:t>
            </a:r>
          </a:p>
        </p:txBody>
      </p:sp>
      <p:sp>
        <p:nvSpPr>
          <p:cNvPr id="3" name="Rectangle 2"/>
          <p:cNvSpPr/>
          <p:nvPr/>
        </p:nvSpPr>
        <p:spPr>
          <a:xfrm>
            <a:off x="2750736" y="3273877"/>
            <a:ext cx="6324600" cy="1200329"/>
          </a:xfrm>
          <a:prstGeom prst="rect">
            <a:avLst/>
          </a:prstGeom>
        </p:spPr>
        <p:txBody>
          <a:bodyPr wrap="square">
            <a:spAutoFit/>
          </a:bodyPr>
          <a:lstStyle/>
          <a:p>
            <a:r>
              <a:rPr lang="en-US" sz="1400" b="1" dirty="0">
                <a:solidFill>
                  <a:srgbClr val="FFFF00"/>
                </a:solidFill>
                <a:latin typeface="Lucida Calligraphy" pitchFamily="66" charset="0"/>
              </a:rPr>
              <a:t>Limitations</a:t>
            </a:r>
          </a:p>
          <a:p>
            <a:endParaRPr lang="en-US" sz="1400" dirty="0">
              <a:solidFill>
                <a:schemeClr val="bg1"/>
              </a:solidFill>
            </a:endParaRPr>
          </a:p>
          <a:p>
            <a:pPr marL="285750" indent="-285750">
              <a:buFont typeface="Wingdings" pitchFamily="2" charset="2"/>
              <a:buChar char="Ø"/>
            </a:pPr>
            <a:r>
              <a:rPr lang="en-US" sz="1400" baseline="30000" dirty="0">
                <a:solidFill>
                  <a:schemeClr val="bg1"/>
                </a:solidFill>
              </a:rPr>
              <a:t>45</a:t>
            </a:r>
            <a:r>
              <a:rPr lang="en-US" sz="1400" dirty="0">
                <a:solidFill>
                  <a:schemeClr val="bg1"/>
                </a:solidFill>
              </a:rPr>
              <a:t>Ca, which have an affinity for the tooth or restorative material, may lead to misleading results. </a:t>
            </a:r>
          </a:p>
          <a:p>
            <a:pPr marL="285750" indent="-285750">
              <a:buFont typeface="Wingdings" pitchFamily="2" charset="2"/>
              <a:buChar char="Ø"/>
            </a:pPr>
            <a:r>
              <a:rPr lang="en-US" sz="1400" dirty="0">
                <a:solidFill>
                  <a:schemeClr val="bg1"/>
                </a:solidFill>
              </a:rPr>
              <a:t> Expensive and technique sensitive. </a:t>
            </a:r>
          </a:p>
        </p:txBody>
      </p:sp>
      <p:sp>
        <p:nvSpPr>
          <p:cNvPr id="8" name="Rectangle 7"/>
          <p:cNvSpPr/>
          <p:nvPr/>
        </p:nvSpPr>
        <p:spPr>
          <a:xfrm>
            <a:off x="-19396" y="4712612"/>
            <a:ext cx="9138137" cy="43088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171450" indent="-171450">
              <a:buFont typeface="Arial" pitchFamily="34" charset="0"/>
              <a:buChar char="•"/>
            </a:pPr>
            <a:r>
              <a:rPr lang="en-US" sz="1100" dirty="0" smtClean="0">
                <a:solidFill>
                  <a:schemeClr val="tx1"/>
                </a:solidFill>
              </a:rPr>
              <a:t>Gonzalez et al. </a:t>
            </a:r>
            <a:r>
              <a:rPr lang="en-US" sz="1100" dirty="0" err="1">
                <a:solidFill>
                  <a:schemeClr val="tx1"/>
                </a:solidFill>
              </a:rPr>
              <a:t>M</a:t>
            </a:r>
            <a:r>
              <a:rPr lang="en-US" sz="1100" dirty="0" err="1" smtClean="0">
                <a:solidFill>
                  <a:schemeClr val="tx1"/>
                </a:solidFill>
              </a:rPr>
              <a:t>icroleakage</a:t>
            </a:r>
            <a:r>
              <a:rPr lang="en-US" sz="1100" dirty="0">
                <a:solidFill>
                  <a:schemeClr val="tx1"/>
                </a:solidFill>
              </a:rPr>
              <a:t> testing. Annals </a:t>
            </a:r>
            <a:r>
              <a:rPr lang="en-US" sz="1100" dirty="0" smtClean="0">
                <a:solidFill>
                  <a:schemeClr val="tx1"/>
                </a:solidFill>
              </a:rPr>
              <a:t>of Dentistry. 1997;1(4):3137.</a:t>
            </a:r>
          </a:p>
          <a:p>
            <a:pPr marL="171450" indent="-171450">
              <a:buFont typeface="Arial" pitchFamily="34" charset="0"/>
              <a:buChar char="•"/>
            </a:pPr>
            <a:r>
              <a:rPr lang="en-US" sz="1100" dirty="0">
                <a:solidFill>
                  <a:schemeClr val="tx1"/>
                </a:solidFill>
              </a:rPr>
              <a:t>Stephen </a:t>
            </a:r>
            <a:r>
              <a:rPr lang="en-US" sz="1100" dirty="0" smtClean="0">
                <a:solidFill>
                  <a:schemeClr val="tx1"/>
                </a:solidFill>
              </a:rPr>
              <a:t>Crisp et al. Radioactive </a:t>
            </a:r>
            <a:r>
              <a:rPr lang="en-US" sz="1100" dirty="0">
                <a:solidFill>
                  <a:schemeClr val="tx1"/>
                </a:solidFill>
              </a:rPr>
              <a:t>tracer technique for monitoring of </a:t>
            </a:r>
            <a:r>
              <a:rPr lang="en-US" sz="1100" dirty="0" err="1">
                <a:solidFill>
                  <a:schemeClr val="tx1"/>
                </a:solidFill>
              </a:rPr>
              <a:t>microleakage</a:t>
            </a:r>
            <a:r>
              <a:rPr lang="en-US" sz="1100" dirty="0">
                <a:solidFill>
                  <a:schemeClr val="tx1"/>
                </a:solidFill>
              </a:rPr>
              <a:t>: An interim </a:t>
            </a:r>
            <a:r>
              <a:rPr lang="en-US" sz="1100" dirty="0" smtClean="0">
                <a:solidFill>
                  <a:schemeClr val="tx1"/>
                </a:solidFill>
              </a:rPr>
              <a:t>report. J Biomed Mat Res. 1980;(14):373-382.</a:t>
            </a:r>
            <a:endParaRPr lang="en-US" sz="11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3" y="2769209"/>
            <a:ext cx="2457896" cy="1674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368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716229"/>
            <a:ext cx="58674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1600" dirty="0" smtClean="0"/>
              <a:t> </a:t>
            </a:r>
            <a:r>
              <a:rPr lang="en-US" sz="1600" b="1" dirty="0" smtClean="0">
                <a:solidFill>
                  <a:schemeClr val="tx2">
                    <a:lumMod val="50000"/>
                  </a:schemeClr>
                </a:solidFill>
                <a:latin typeface="Lucida Calligraphy" pitchFamily="66" charset="0"/>
              </a:rPr>
              <a:t>Limitations</a:t>
            </a:r>
            <a:endParaRPr lang="en-US" sz="1600" dirty="0" smtClean="0"/>
          </a:p>
          <a:p>
            <a:pPr marL="285750" indent="-285750" algn="just">
              <a:buFont typeface="Wingdings" pitchFamily="2" charset="2"/>
              <a:buChar char="Ø"/>
            </a:pPr>
            <a:r>
              <a:rPr lang="en-US" sz="1600" dirty="0" smtClean="0"/>
              <a:t>Results </a:t>
            </a:r>
            <a:r>
              <a:rPr lang="en-US" sz="1600" dirty="0"/>
              <a:t>are affected by strains of bacteria used. </a:t>
            </a:r>
            <a:endParaRPr lang="en-US" sz="1600" dirty="0" smtClean="0"/>
          </a:p>
          <a:p>
            <a:pPr marL="285750" indent="-285750" algn="just">
              <a:buFont typeface="Wingdings" pitchFamily="2" charset="2"/>
              <a:buChar char="Ø"/>
            </a:pPr>
            <a:r>
              <a:rPr lang="en-US" sz="1600" dirty="0" smtClean="0"/>
              <a:t>This </a:t>
            </a:r>
            <a:r>
              <a:rPr lang="en-US" sz="1600" dirty="0"/>
              <a:t>technique is not indicated for sealers with antimicrobial </a:t>
            </a:r>
            <a:r>
              <a:rPr lang="en-US" sz="1600" dirty="0" smtClean="0"/>
              <a:t>activity.</a:t>
            </a:r>
            <a:endParaRPr lang="en-US" sz="1600" dirty="0"/>
          </a:p>
        </p:txBody>
      </p:sp>
      <p:sp>
        <p:nvSpPr>
          <p:cNvPr id="4" name="TextBox 3"/>
          <p:cNvSpPr txBox="1"/>
          <p:nvPr/>
        </p:nvSpPr>
        <p:spPr>
          <a:xfrm>
            <a:off x="3276600" y="53569"/>
            <a:ext cx="2286000"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latin typeface="Lucida Calligraphy" pitchFamily="66" charset="0"/>
              </a:rPr>
              <a:t>Bacterial studies</a:t>
            </a:r>
            <a:endParaRPr lang="en-US" dirty="0">
              <a:latin typeface="Lucida Calligraphy" pitchFamily="66" charset="0"/>
            </a:endParaRPr>
          </a:p>
        </p:txBody>
      </p:sp>
      <p:sp>
        <p:nvSpPr>
          <p:cNvPr id="5" name="Rectangle 4"/>
          <p:cNvSpPr/>
          <p:nvPr/>
        </p:nvSpPr>
        <p:spPr>
          <a:xfrm>
            <a:off x="381000" y="4885551"/>
            <a:ext cx="9105900" cy="276999"/>
          </a:xfrm>
          <a:prstGeom prst="rect">
            <a:avLst/>
          </a:prstGeom>
        </p:spPr>
        <p:txBody>
          <a:bodyPr wrap="square">
            <a:spAutoFit/>
          </a:bodyPr>
          <a:lstStyle/>
          <a:p>
            <a:r>
              <a:rPr lang="en-US" sz="1200" dirty="0" smtClean="0"/>
              <a:t>Mali </a:t>
            </a:r>
            <a:r>
              <a:rPr lang="en-US" sz="1200" dirty="0" err="1" smtClean="0"/>
              <a:t>sheetal</a:t>
            </a:r>
            <a:r>
              <a:rPr lang="en-US" sz="1200" dirty="0" smtClean="0"/>
              <a:t> et al. Methodologies for assessing root canal sealing: </a:t>
            </a:r>
            <a:r>
              <a:rPr lang="en-US" sz="1200" dirty="0"/>
              <a:t>a review. </a:t>
            </a:r>
            <a:r>
              <a:rPr lang="en-US" sz="1200" dirty="0" smtClean="0"/>
              <a:t>IJOCR. 2015;3(3):55-58. </a:t>
            </a:r>
            <a:endParaRPr lang="en-US" sz="1200" dirty="0"/>
          </a:p>
        </p:txBody>
      </p:sp>
      <p:pic>
        <p:nvPicPr>
          <p:cNvPr id="7170" name="Picture 2" descr="Bacterial leakage and marginal adaptation of various bioceramics as apical  plug in open apex model - Lertmalapong - 2019 - Journal of Investigative  and Clinical Dentistry - Wiley Online Librar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10300" y="742950"/>
            <a:ext cx="2971800" cy="274450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graphicFrame>
        <p:nvGraphicFramePr>
          <p:cNvPr id="7" name="Diagram 6"/>
          <p:cNvGraphicFramePr/>
          <p:nvPr>
            <p:extLst>
              <p:ext uri="{D42A27DB-BD31-4B8C-83A1-F6EECF244321}">
                <p14:modId xmlns:p14="http://schemas.microsoft.com/office/powerpoint/2010/main" xmlns="" val="1296939642"/>
              </p:ext>
            </p:extLst>
          </p:nvPr>
        </p:nvGraphicFramePr>
        <p:xfrm>
          <a:off x="228600" y="666750"/>
          <a:ext cx="5715000" cy="322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84465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7150"/>
            <a:ext cx="3854838"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n-US" dirty="0">
                <a:solidFill>
                  <a:schemeClr val="bg1"/>
                </a:solidFill>
              </a:rPr>
              <a:t>Fluid Filtration / Transport Method </a:t>
            </a:r>
            <a:endParaRPr lang="en-US" dirty="0"/>
          </a:p>
        </p:txBody>
      </p:sp>
      <p:sp>
        <p:nvSpPr>
          <p:cNvPr id="3" name="Rectangle 2"/>
          <p:cNvSpPr/>
          <p:nvPr/>
        </p:nvSpPr>
        <p:spPr>
          <a:xfrm>
            <a:off x="76200" y="524164"/>
            <a:ext cx="8077199" cy="1815882"/>
          </a:xfrm>
          <a:prstGeom prst="rect">
            <a:avLst/>
          </a:prstGeom>
        </p:spPr>
        <p:txBody>
          <a:bodyPr wrap="square">
            <a:spAutoFit/>
          </a:bodyPr>
          <a:lstStyle/>
          <a:p>
            <a:pPr marL="285750" indent="-285750" algn="just">
              <a:buFont typeface="Arial" pitchFamily="34" charset="0"/>
              <a:buChar char="•"/>
            </a:pPr>
            <a:r>
              <a:rPr lang="en-US" sz="1600" dirty="0" smtClean="0"/>
              <a:t>Filled </a:t>
            </a:r>
            <a:r>
              <a:rPr lang="en-US" sz="1600" dirty="0"/>
              <a:t>canal that has its coronal portion and apical portion connected to a tube filled with water under atmospheric pressure and its apex to a 20ul glass capillary tube 170 mm long and having uniform caliber filled with </a:t>
            </a:r>
            <a:r>
              <a:rPr lang="en-US" sz="1600" dirty="0" smtClean="0"/>
              <a:t>water.</a:t>
            </a:r>
          </a:p>
          <a:p>
            <a:pPr marL="285750" indent="-285750" algn="just">
              <a:buFont typeface="Arial" pitchFamily="34" charset="0"/>
              <a:buChar char="•"/>
            </a:pPr>
            <a:r>
              <a:rPr lang="en-US" sz="1600" dirty="0" smtClean="0"/>
              <a:t>Air </a:t>
            </a:r>
            <a:r>
              <a:rPr lang="en-US" sz="1600" dirty="0"/>
              <a:t>bubble of 3mm is introduced to the open end of the capillary. </a:t>
            </a:r>
            <a:endParaRPr lang="en-US" sz="1600" dirty="0" smtClean="0"/>
          </a:p>
          <a:p>
            <a:pPr marL="285750" indent="-285750" algn="just">
              <a:buFont typeface="Arial" pitchFamily="34" charset="0"/>
              <a:buChar char="•"/>
            </a:pPr>
            <a:r>
              <a:rPr lang="en-US" sz="1600" dirty="0" smtClean="0"/>
              <a:t>Fluid </a:t>
            </a:r>
            <a:r>
              <a:rPr lang="en-US" sz="1600" dirty="0"/>
              <a:t>is conducted through the root filling by applying a pressure for 3 hours after an interval period of 24 hours. This is necessary for air bubble stabilization. </a:t>
            </a:r>
            <a:endParaRPr lang="en-US" sz="1600" dirty="0" smtClean="0"/>
          </a:p>
          <a:p>
            <a:pPr algn="just"/>
            <a:endParaRPr lang="en-US" sz="1600" dirty="0" smtClean="0">
              <a:solidFill>
                <a:srgbClr val="C00000"/>
              </a:solidFill>
            </a:endParaRPr>
          </a:p>
        </p:txBody>
      </p:sp>
      <p:pic>
        <p:nvPicPr>
          <p:cNvPr id="9218" name="Picture 2" descr="Schematic illustration of the fluid filtration apparatus used to... |  Download Scientific Diagram"/>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2314511"/>
            <a:ext cx="3397100" cy="24171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104900" y="4836102"/>
            <a:ext cx="9105900" cy="276999"/>
          </a:xfrm>
          <a:prstGeom prst="rect">
            <a:avLst/>
          </a:prstGeom>
        </p:spPr>
        <p:txBody>
          <a:bodyPr wrap="square">
            <a:spAutoFit/>
          </a:bodyPr>
          <a:lstStyle/>
          <a:p>
            <a:r>
              <a:rPr lang="en-US" sz="1200" dirty="0" smtClean="0"/>
              <a:t>Mali </a:t>
            </a:r>
            <a:r>
              <a:rPr lang="en-US" sz="1200" dirty="0" err="1" smtClean="0"/>
              <a:t>sheetal</a:t>
            </a:r>
            <a:r>
              <a:rPr lang="en-US" sz="1200" dirty="0" smtClean="0"/>
              <a:t> et al. Methodologies for assessing root canal sealing: </a:t>
            </a:r>
            <a:r>
              <a:rPr lang="en-US" sz="1200" dirty="0"/>
              <a:t>a review. </a:t>
            </a:r>
            <a:r>
              <a:rPr lang="en-US" sz="1200" dirty="0" smtClean="0"/>
              <a:t>IJOCR. 2015;3(3):55-58. </a:t>
            </a:r>
            <a:endParaRPr lang="en-US" sz="1200" dirty="0"/>
          </a:p>
        </p:txBody>
      </p:sp>
    </p:spTree>
    <p:extLst>
      <p:ext uri="{BB962C8B-B14F-4D97-AF65-F5344CB8AC3E}">
        <p14:creationId xmlns:p14="http://schemas.microsoft.com/office/powerpoint/2010/main" xmlns="" val="375913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4350"/>
            <a:ext cx="8153400" cy="923330"/>
          </a:xfrm>
          <a:prstGeom prst="rect">
            <a:avLst/>
          </a:prstGeom>
        </p:spPr>
        <p:txBody>
          <a:bodyPr wrap="square">
            <a:spAutoFit/>
          </a:bodyPr>
          <a:lstStyle/>
          <a:p>
            <a:pPr marL="285750" indent="-285750">
              <a:buFont typeface="Arial" pitchFamily="34" charset="0"/>
              <a:buChar char="•"/>
            </a:pPr>
            <a:r>
              <a:rPr lang="en-US" dirty="0"/>
              <a:t>The fluid transport results were expressed in µl/min. </a:t>
            </a:r>
            <a:endParaRPr lang="en-US" dirty="0" smtClean="0"/>
          </a:p>
          <a:p>
            <a:pPr marL="285750" indent="-285750">
              <a:buFont typeface="Arial" pitchFamily="34" charset="0"/>
              <a:buChar char="•"/>
            </a:pPr>
            <a:r>
              <a:rPr lang="en-US" dirty="0" smtClean="0"/>
              <a:t>As </a:t>
            </a:r>
            <a:r>
              <a:rPr lang="en-US" dirty="0"/>
              <a:t>the samples can be stored for long both apical and coronal seal can be </a:t>
            </a:r>
            <a:r>
              <a:rPr lang="en-US" dirty="0" smtClean="0"/>
              <a:t>assessed and the recordings </a:t>
            </a:r>
            <a:r>
              <a:rPr lang="en-US" dirty="0"/>
              <a:t>are </a:t>
            </a:r>
            <a:r>
              <a:rPr lang="en-US" dirty="0" smtClean="0"/>
              <a:t>automatic.</a:t>
            </a:r>
            <a:endParaRPr lang="en-US" dirty="0"/>
          </a:p>
        </p:txBody>
      </p:sp>
      <p:sp>
        <p:nvSpPr>
          <p:cNvPr id="3" name="Rectangle 2"/>
          <p:cNvSpPr/>
          <p:nvPr/>
        </p:nvSpPr>
        <p:spPr>
          <a:xfrm>
            <a:off x="457200" y="2114550"/>
            <a:ext cx="73152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b="1" dirty="0">
                <a:solidFill>
                  <a:srgbClr val="7030A0"/>
                </a:solidFill>
                <a:latin typeface="Lucida Calligraphy" pitchFamily="66" charset="0"/>
              </a:rPr>
              <a:t>Limitations: </a:t>
            </a:r>
          </a:p>
          <a:p>
            <a:pPr algn="just"/>
            <a:r>
              <a:rPr lang="en-US" dirty="0">
                <a:solidFill>
                  <a:srgbClr val="C00000"/>
                </a:solidFill>
              </a:rPr>
              <a:t>It is not a standard method and there is a wide range in time (1-3 hours) and pressure (1-20psi) values.</a:t>
            </a:r>
            <a:endParaRPr lang="en-US" dirty="0"/>
          </a:p>
        </p:txBody>
      </p:sp>
    </p:spTree>
    <p:extLst>
      <p:ext uri="{BB962C8B-B14F-4D97-AF65-F5344CB8AC3E}">
        <p14:creationId xmlns:p14="http://schemas.microsoft.com/office/powerpoint/2010/main" xmlns="" val="776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 y="666750"/>
            <a:ext cx="6853921" cy="40318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itchFamily="34" charset="0"/>
              <a:buChar char="•"/>
            </a:pPr>
            <a:r>
              <a:rPr lang="en-US" sz="1600" b="1" dirty="0" err="1" smtClean="0"/>
              <a:t>Fusun</a:t>
            </a:r>
            <a:r>
              <a:rPr lang="en-US" sz="1600" b="1" dirty="0" smtClean="0"/>
              <a:t> </a:t>
            </a:r>
            <a:r>
              <a:rPr lang="en-US" sz="1600" b="1" dirty="0"/>
              <a:t>et al. </a:t>
            </a:r>
            <a:r>
              <a:rPr lang="en-US" sz="1600" dirty="0"/>
              <a:t>described </a:t>
            </a:r>
            <a:r>
              <a:rPr lang="en-US" sz="1600" dirty="0" smtClean="0"/>
              <a:t>the technique </a:t>
            </a:r>
            <a:r>
              <a:rPr lang="en-US" sz="1600" dirty="0"/>
              <a:t>as a rapid method for preparing many sequential replicas from an etched tooth surface to study dental hard tissue</a:t>
            </a:r>
            <a:r>
              <a:rPr lang="en-US" sz="1600" dirty="0" smtClean="0"/>
              <a:t>.</a:t>
            </a:r>
          </a:p>
          <a:p>
            <a:pPr algn="just"/>
            <a:r>
              <a:rPr lang="en-US" sz="1600" dirty="0" smtClean="0"/>
              <a:t> </a:t>
            </a:r>
          </a:p>
          <a:p>
            <a:pPr marL="285750" indent="-285750" algn="just">
              <a:buFont typeface="Arial" pitchFamily="34" charset="0"/>
              <a:buChar char="•"/>
            </a:pPr>
            <a:r>
              <a:rPr lang="en-US" sz="1600" dirty="0" smtClean="0"/>
              <a:t>Acetate </a:t>
            </a:r>
            <a:r>
              <a:rPr lang="en-US" sz="1600" dirty="0"/>
              <a:t>films can be used to imprint the etched tooth surface at a micron scale resolution, which gives an overall view of the tooth structure and </a:t>
            </a:r>
            <a:r>
              <a:rPr lang="en-US" sz="1600" dirty="0" err="1"/>
              <a:t>microleakage</a:t>
            </a:r>
            <a:r>
              <a:rPr lang="en-US" sz="1600" dirty="0"/>
              <a:t> at the </a:t>
            </a:r>
            <a:r>
              <a:rPr lang="en-US" sz="1600" dirty="0" smtClean="0"/>
              <a:t>interface.</a:t>
            </a:r>
          </a:p>
          <a:p>
            <a:pPr marL="285750" indent="-285750" algn="just">
              <a:buFont typeface="Arial" pitchFamily="34" charset="0"/>
              <a:buChar char="•"/>
            </a:pPr>
            <a:endParaRPr lang="en-US" sz="1600" dirty="0" smtClean="0"/>
          </a:p>
          <a:p>
            <a:pPr marL="285750" indent="-285750" algn="just">
              <a:buFont typeface="Arial" pitchFamily="34" charset="0"/>
              <a:buChar char="•"/>
            </a:pPr>
            <a:r>
              <a:rPr lang="en-US" sz="1600" b="1" dirty="0" err="1" smtClean="0"/>
              <a:t>Mohapatra</a:t>
            </a:r>
            <a:r>
              <a:rPr lang="en-US" sz="1600" b="1" dirty="0" smtClean="0"/>
              <a:t> </a:t>
            </a:r>
            <a:r>
              <a:rPr lang="en-US" sz="1600" b="1" dirty="0"/>
              <a:t>and </a:t>
            </a:r>
            <a:r>
              <a:rPr lang="en-US" sz="1600" b="1" dirty="0" err="1"/>
              <a:t>Sivakumar</a:t>
            </a:r>
            <a:r>
              <a:rPr lang="en-US" sz="1600" b="1" dirty="0"/>
              <a:t> </a:t>
            </a:r>
            <a:r>
              <a:rPr lang="en-US" sz="1600" dirty="0"/>
              <a:t>reported that the acetate peel technique is a simple, inexpensive, and fast method for measuring </a:t>
            </a:r>
            <a:r>
              <a:rPr lang="en-US" sz="1600" dirty="0" err="1"/>
              <a:t>microleakage</a:t>
            </a:r>
            <a:r>
              <a:rPr lang="en-US" sz="1600" dirty="0"/>
              <a:t>. Moreover, peels are stable and can be preserved for further evaluation. </a:t>
            </a:r>
            <a:endParaRPr lang="en-US" sz="1600" dirty="0" smtClean="0"/>
          </a:p>
          <a:p>
            <a:pPr algn="just"/>
            <a:endParaRPr lang="en-US" sz="1600" dirty="0" smtClean="0"/>
          </a:p>
          <a:p>
            <a:pPr algn="just"/>
            <a:r>
              <a:rPr lang="en-US" sz="1600" b="1" dirty="0" smtClean="0">
                <a:solidFill>
                  <a:srgbClr val="002060"/>
                </a:solidFill>
                <a:latin typeface="Lucida Calligraphy" pitchFamily="66" charset="0"/>
              </a:rPr>
              <a:t>Limitation</a:t>
            </a:r>
          </a:p>
          <a:p>
            <a:pPr algn="just"/>
            <a:endParaRPr lang="en-US" sz="1600" dirty="0" smtClean="0"/>
          </a:p>
          <a:p>
            <a:pPr algn="just"/>
            <a:r>
              <a:rPr lang="en-US" sz="1600" dirty="0"/>
              <a:t>P</a:t>
            </a:r>
            <a:r>
              <a:rPr lang="en-US" sz="1600" dirty="0" smtClean="0"/>
              <a:t>roduce </a:t>
            </a:r>
            <a:r>
              <a:rPr lang="en-US" sz="1600" dirty="0"/>
              <a:t>artifacts that can be misinterpreted</a:t>
            </a:r>
            <a:r>
              <a:rPr lang="en-US" sz="1600" dirty="0" smtClean="0"/>
              <a:t>.</a:t>
            </a:r>
            <a:endParaRPr lang="en-US" sz="1600" dirty="0"/>
          </a:p>
        </p:txBody>
      </p:sp>
      <p:sp>
        <p:nvSpPr>
          <p:cNvPr id="3" name="Rectangle 2"/>
          <p:cNvSpPr/>
          <p:nvPr/>
        </p:nvSpPr>
        <p:spPr>
          <a:xfrm>
            <a:off x="2760531" y="78632"/>
            <a:ext cx="278473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Acetate peel technique </a:t>
            </a:r>
          </a:p>
        </p:txBody>
      </p:sp>
      <p:pic>
        <p:nvPicPr>
          <p:cNvPr id="2051" name="Picture 3" descr="C:\Users\Bhanu kiran\OneDrive\Desktop\2-Figure2-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21430" y="895350"/>
            <a:ext cx="2037161" cy="32417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864140" y="4831809"/>
            <a:ext cx="6858000" cy="276999"/>
          </a:xfrm>
          <a:prstGeom prst="rect">
            <a:avLst/>
          </a:prstGeom>
        </p:spPr>
        <p:txBody>
          <a:bodyPr wrap="square">
            <a:spAutoFit/>
          </a:bodyPr>
          <a:lstStyle/>
          <a:p>
            <a:r>
              <a:rPr lang="en-US" sz="1200" dirty="0" err="1"/>
              <a:t>AlHabdan</a:t>
            </a:r>
            <a:r>
              <a:rPr lang="en-US" sz="1200" dirty="0"/>
              <a:t> AA. Review of </a:t>
            </a:r>
            <a:r>
              <a:rPr lang="en-US" sz="1200" dirty="0" err="1"/>
              <a:t>microleakage</a:t>
            </a:r>
            <a:r>
              <a:rPr lang="en-US" sz="1200" dirty="0"/>
              <a:t> evaluation </a:t>
            </a:r>
            <a:r>
              <a:rPr lang="en-US" sz="1200" dirty="0" err="1"/>
              <a:t>tools.J</a:t>
            </a:r>
            <a:r>
              <a:rPr lang="en-US" sz="1200" dirty="0"/>
              <a:t> </a:t>
            </a:r>
            <a:r>
              <a:rPr lang="en-US" sz="1200" dirty="0" err="1"/>
              <a:t>Int</a:t>
            </a:r>
            <a:r>
              <a:rPr lang="en-US" sz="1200" dirty="0"/>
              <a:t> Oral Health 2017;9:141-145</a:t>
            </a:r>
          </a:p>
        </p:txBody>
      </p:sp>
    </p:spTree>
    <p:extLst>
      <p:ext uri="{BB962C8B-B14F-4D97-AF65-F5344CB8AC3E}">
        <p14:creationId xmlns:p14="http://schemas.microsoft.com/office/powerpoint/2010/main" xmlns="" val="3048337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599" y="110074"/>
            <a:ext cx="2090637" cy="40011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sz="2000" b="1" dirty="0"/>
              <a:t>Thermal cycling</a:t>
            </a:r>
          </a:p>
        </p:txBody>
      </p:sp>
      <p:sp>
        <p:nvSpPr>
          <p:cNvPr id="3" name="Flowchart: Alternate Process 2"/>
          <p:cNvSpPr/>
          <p:nvPr/>
        </p:nvSpPr>
        <p:spPr>
          <a:xfrm>
            <a:off x="228600" y="666750"/>
            <a:ext cx="7620000" cy="2826306"/>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Arial" pitchFamily="34" charset="0"/>
              <a:buChar char="•"/>
            </a:pPr>
            <a:r>
              <a:rPr lang="en-US" sz="1600" dirty="0" smtClean="0"/>
              <a:t>Extracted </a:t>
            </a:r>
            <a:r>
              <a:rPr lang="en-US" sz="1600" dirty="0"/>
              <a:t>and filled teeth were immersed in iced water, dried and viewed under a binocular </a:t>
            </a:r>
            <a:r>
              <a:rPr lang="en-US" sz="1600" dirty="0" smtClean="0"/>
              <a:t>microscope.</a:t>
            </a:r>
          </a:p>
          <a:p>
            <a:pPr marL="285750" indent="-285750" algn="just">
              <a:buFont typeface="Arial" pitchFamily="34" charset="0"/>
              <a:buChar char="•"/>
            </a:pPr>
            <a:r>
              <a:rPr lang="en-US" sz="1600" dirty="0" smtClean="0"/>
              <a:t>As </a:t>
            </a:r>
            <a:r>
              <a:rPr lang="en-US" sz="1600" dirty="0"/>
              <a:t>the teeth were warmed in the fingers, droplets of fluid were seen to exude from the margins of the restorations. </a:t>
            </a:r>
            <a:endParaRPr lang="en-US" sz="1600" dirty="0" smtClean="0"/>
          </a:p>
          <a:p>
            <a:pPr marL="285750" indent="-285750" algn="just">
              <a:buFont typeface="Arial" pitchFamily="34" charset="0"/>
              <a:buChar char="•"/>
            </a:pPr>
            <a:r>
              <a:rPr lang="en-US" sz="1600" dirty="0" smtClean="0"/>
              <a:t>Amalgam</a:t>
            </a:r>
            <a:r>
              <a:rPr lang="en-US" sz="1600" dirty="0"/>
              <a:t>, gold inlays, gold foil, silicate, gutta-percha, zinc oxide and </a:t>
            </a:r>
            <a:r>
              <a:rPr lang="en-US" sz="1600" dirty="0" err="1"/>
              <a:t>eugenol</a:t>
            </a:r>
            <a:r>
              <a:rPr lang="en-US" sz="1600" dirty="0"/>
              <a:t> and acrylic resin were all seen to leak in this manner. </a:t>
            </a:r>
            <a:endParaRPr lang="en-US" sz="1600" dirty="0" smtClean="0"/>
          </a:p>
          <a:p>
            <a:pPr marL="285750" indent="-285750" algn="just">
              <a:buFont typeface="Arial" pitchFamily="34" charset="0"/>
              <a:buChar char="•"/>
            </a:pPr>
            <a:r>
              <a:rPr lang="en-US" sz="1600" dirty="0"/>
              <a:t>M</a:t>
            </a:r>
            <a:r>
              <a:rPr lang="en-US" sz="1600" dirty="0" smtClean="0"/>
              <a:t>arginal </a:t>
            </a:r>
            <a:r>
              <a:rPr lang="en-US" sz="1600" dirty="0"/>
              <a:t>percolation was caused by a difference in the coefficient of thermal expansion between the dental tissues and the restorative material and by thermal expansion of fluids occupying the crevice between tooth and restoration. </a:t>
            </a:r>
            <a:r>
              <a:rPr lang="en-US" sz="1600" dirty="0" smtClean="0"/>
              <a:t> </a:t>
            </a:r>
            <a:endParaRPr lang="en-US" sz="1600" dirty="0"/>
          </a:p>
        </p:txBody>
      </p:sp>
      <p:sp>
        <p:nvSpPr>
          <p:cNvPr id="4" name="Rectangle 3"/>
          <p:cNvSpPr/>
          <p:nvPr/>
        </p:nvSpPr>
        <p:spPr>
          <a:xfrm>
            <a:off x="259405" y="4748374"/>
            <a:ext cx="5076326" cy="276999"/>
          </a:xfrm>
          <a:prstGeom prst="rect">
            <a:avLst/>
          </a:prstGeom>
        </p:spPr>
        <p:txBody>
          <a:bodyPr wrap="none">
            <a:spAutoFit/>
          </a:bodyPr>
          <a:lstStyle/>
          <a:p>
            <a:r>
              <a:rPr lang="en-US" sz="1200" dirty="0"/>
              <a:t>Edwina A. M. </a:t>
            </a:r>
            <a:r>
              <a:rPr lang="en-US" sz="1200" dirty="0" smtClean="0"/>
              <a:t>Kidd. </a:t>
            </a:r>
            <a:r>
              <a:rPr lang="en-US" sz="1200" dirty="0" err="1" smtClean="0"/>
              <a:t>Microleakage</a:t>
            </a:r>
            <a:r>
              <a:rPr lang="en-US" sz="1200" dirty="0" smtClean="0"/>
              <a:t> </a:t>
            </a:r>
            <a:r>
              <a:rPr lang="en-US" sz="1200" dirty="0"/>
              <a:t>: a </a:t>
            </a:r>
            <a:r>
              <a:rPr lang="en-US" sz="1200" dirty="0" smtClean="0"/>
              <a:t>review. J Dent. 1976;5(4):199-205.</a:t>
            </a:r>
            <a:endParaRPr lang="en-US" sz="1200" dirty="0"/>
          </a:p>
        </p:txBody>
      </p:sp>
      <p:pic>
        <p:nvPicPr>
          <p:cNvPr id="7" name="Picture 2" descr="C:\Users\Bhanu kiran\OneDrive\Desktop\maxres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16135" y="3562350"/>
            <a:ext cx="2675465" cy="15049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451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162" y="895350"/>
            <a:ext cx="6705600" cy="329320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Arial" pitchFamily="34" charset="0"/>
              <a:buChar char="•"/>
            </a:pPr>
            <a:r>
              <a:rPr lang="en-US" sz="1600" dirty="0" smtClean="0"/>
              <a:t>It relies </a:t>
            </a:r>
            <a:r>
              <a:rPr lang="en-US" sz="1600" dirty="0"/>
              <a:t>on the filtration rate of glucose along the root canal </a:t>
            </a:r>
            <a:r>
              <a:rPr lang="en-US" sz="1600" dirty="0" err="1"/>
              <a:t>obturation</a:t>
            </a:r>
            <a:r>
              <a:rPr lang="en-US" sz="1600" dirty="0"/>
              <a:t> </a:t>
            </a:r>
            <a:r>
              <a:rPr lang="en-US" sz="1600" dirty="0" smtClean="0"/>
              <a:t>material</a:t>
            </a:r>
          </a:p>
          <a:p>
            <a:pPr marL="285750" indent="-285750" algn="just">
              <a:buFont typeface="Arial" pitchFamily="34" charset="0"/>
              <a:buChar char="•"/>
            </a:pPr>
            <a:r>
              <a:rPr lang="en-US" sz="1600" dirty="0" smtClean="0"/>
              <a:t>leakage </a:t>
            </a:r>
            <a:r>
              <a:rPr lang="en-US" sz="1600" dirty="0"/>
              <a:t>is quantified with </a:t>
            </a:r>
            <a:r>
              <a:rPr lang="en-US" sz="1600" dirty="0" smtClean="0"/>
              <a:t>spectrophotometry.</a:t>
            </a:r>
          </a:p>
          <a:p>
            <a:pPr marL="285750" indent="-285750" algn="just">
              <a:buFont typeface="Arial" pitchFamily="34" charset="0"/>
              <a:buChar char="•"/>
            </a:pPr>
            <a:r>
              <a:rPr lang="en-US" sz="1600" dirty="0" smtClean="0"/>
              <a:t>Glucose - small </a:t>
            </a:r>
            <a:r>
              <a:rPr lang="en-US" sz="1600" dirty="0"/>
              <a:t>molecular size (MW = 180 </a:t>
            </a:r>
            <a:r>
              <a:rPr lang="en-US" sz="1600" dirty="0" smtClean="0"/>
              <a:t>Da), nutrient </a:t>
            </a:r>
            <a:r>
              <a:rPr lang="en-US" sz="1600" dirty="0"/>
              <a:t>for </a:t>
            </a:r>
            <a:r>
              <a:rPr lang="en-US" sz="1600" dirty="0" smtClean="0"/>
              <a:t>bacteria.</a:t>
            </a:r>
          </a:p>
          <a:p>
            <a:pPr marL="285750" indent="-285750" algn="just">
              <a:buFont typeface="Arial" pitchFamily="34" charset="0"/>
              <a:buChar char="•"/>
            </a:pPr>
            <a:r>
              <a:rPr lang="en-US" sz="1600" dirty="0" smtClean="0"/>
              <a:t>Therefore</a:t>
            </a:r>
            <a:r>
              <a:rPr lang="en-US" sz="1600" dirty="0"/>
              <a:t>, if glucose penetrates into the root </a:t>
            </a:r>
            <a:r>
              <a:rPr lang="en-US" sz="1600" dirty="0" smtClean="0"/>
              <a:t>canal, the </a:t>
            </a:r>
            <a:r>
              <a:rPr lang="en-US" sz="1600" dirty="0"/>
              <a:t>bacteria surviving </a:t>
            </a:r>
            <a:r>
              <a:rPr lang="en-US" sz="1600" dirty="0" smtClean="0"/>
              <a:t>multiply</a:t>
            </a:r>
            <a:r>
              <a:rPr lang="en-US" sz="1600" dirty="0"/>
              <a:t>, causing </a:t>
            </a:r>
            <a:r>
              <a:rPr lang="en-US" sz="1600" dirty="0" err="1"/>
              <a:t>periapical</a:t>
            </a:r>
            <a:r>
              <a:rPr lang="en-US" sz="1600" dirty="0"/>
              <a:t> </a:t>
            </a:r>
            <a:r>
              <a:rPr lang="en-US" sz="1600" dirty="0" smtClean="0"/>
              <a:t>inflammation. </a:t>
            </a:r>
          </a:p>
          <a:p>
            <a:pPr algn="just"/>
            <a:endParaRPr lang="en-US" sz="1600" dirty="0"/>
          </a:p>
          <a:p>
            <a:pPr algn="just"/>
            <a:r>
              <a:rPr lang="en-US" sz="1600" b="1" dirty="0" smtClean="0">
                <a:solidFill>
                  <a:srgbClr val="0070C0"/>
                </a:solidFill>
                <a:latin typeface="Lucida Calligraphy" pitchFamily="66" charset="0"/>
              </a:rPr>
              <a:t>Limitations</a:t>
            </a:r>
          </a:p>
          <a:p>
            <a:pPr algn="just"/>
            <a:endParaRPr lang="en-US" sz="1600" dirty="0" smtClean="0">
              <a:latin typeface="Lucida Calligraphy" pitchFamily="66" charset="0"/>
            </a:endParaRPr>
          </a:p>
          <a:p>
            <a:pPr marL="285750" indent="-285750" algn="just">
              <a:buFont typeface="Wingdings" pitchFamily="2" charset="2"/>
              <a:buChar char="Ø"/>
            </a:pPr>
            <a:r>
              <a:rPr lang="en-US" sz="1600" dirty="0"/>
              <a:t>T</a:t>
            </a:r>
            <a:r>
              <a:rPr lang="en-US" sz="1600" dirty="0" smtClean="0"/>
              <a:t>he </a:t>
            </a:r>
            <a:r>
              <a:rPr lang="en-US" sz="1600" dirty="0"/>
              <a:t>long experimental </a:t>
            </a:r>
            <a:r>
              <a:rPr lang="en-US" sz="1600" dirty="0" smtClean="0"/>
              <a:t>period.</a:t>
            </a:r>
          </a:p>
          <a:p>
            <a:pPr marL="285750" indent="-285750" algn="just">
              <a:buFont typeface="Wingdings" pitchFamily="2" charset="2"/>
              <a:buChar char="Ø"/>
            </a:pPr>
            <a:r>
              <a:rPr lang="en-US" sz="1600" dirty="0"/>
              <a:t>D</a:t>
            </a:r>
            <a:r>
              <a:rPr lang="en-US" sz="1600" dirty="0" smtClean="0"/>
              <a:t>ifficulty </a:t>
            </a:r>
            <a:r>
              <a:rPr lang="en-US" sz="1600" dirty="0"/>
              <a:t>in maintaining a bacteria-free system to prevent consumption of glucose and the risk of water evaporation. </a:t>
            </a:r>
          </a:p>
        </p:txBody>
      </p:sp>
      <p:sp>
        <p:nvSpPr>
          <p:cNvPr id="3" name="Rectangle 2"/>
          <p:cNvSpPr/>
          <p:nvPr/>
        </p:nvSpPr>
        <p:spPr>
          <a:xfrm>
            <a:off x="1447800" y="128885"/>
            <a:ext cx="61722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dirty="0">
                <a:latin typeface="Lucida Calligraphy" pitchFamily="66" charset="0"/>
              </a:rPr>
              <a:t>Glucose penetration model using fluid filtration </a:t>
            </a:r>
          </a:p>
        </p:txBody>
      </p:sp>
      <p:sp>
        <p:nvSpPr>
          <p:cNvPr id="4" name="Rectangle 3"/>
          <p:cNvSpPr/>
          <p:nvPr/>
        </p:nvSpPr>
        <p:spPr>
          <a:xfrm>
            <a:off x="1" y="4676775"/>
            <a:ext cx="7543800" cy="461665"/>
          </a:xfrm>
          <a:prstGeom prst="rect">
            <a:avLst/>
          </a:prstGeom>
        </p:spPr>
        <p:txBody>
          <a:bodyPr wrap="square">
            <a:spAutoFit/>
          </a:bodyPr>
          <a:lstStyle/>
          <a:p>
            <a:r>
              <a:rPr lang="en-US" sz="1200" dirty="0" err="1"/>
              <a:t>Farnaz</a:t>
            </a:r>
            <a:r>
              <a:rPr lang="en-US" sz="1200" dirty="0"/>
              <a:t> </a:t>
            </a:r>
            <a:r>
              <a:rPr lang="en-US" sz="1200" dirty="0" err="1"/>
              <a:t>Jafari</a:t>
            </a:r>
            <a:r>
              <a:rPr lang="en-US" sz="1200" dirty="0"/>
              <a:t> </a:t>
            </a:r>
            <a:r>
              <a:rPr lang="en-US" sz="1200" dirty="0" smtClean="0"/>
              <a:t>et al. Importance </a:t>
            </a:r>
            <a:r>
              <a:rPr lang="en-US" sz="1200" dirty="0"/>
              <a:t>and methodologies of endodontic </a:t>
            </a:r>
            <a:r>
              <a:rPr lang="en-US" sz="1200" dirty="0" err="1"/>
              <a:t>microleakage</a:t>
            </a:r>
            <a:r>
              <a:rPr lang="en-US" sz="1200" dirty="0"/>
              <a:t> studies: A systematic </a:t>
            </a:r>
            <a:r>
              <a:rPr lang="en-US" sz="1200" dirty="0" smtClean="0"/>
              <a:t>review. </a:t>
            </a:r>
            <a:r>
              <a:rPr lang="fr-FR" sz="1200" dirty="0" smtClean="0"/>
              <a:t>J </a:t>
            </a:r>
            <a:r>
              <a:rPr lang="fr-FR" sz="1200" dirty="0"/>
              <a:t>Clin </a:t>
            </a:r>
            <a:r>
              <a:rPr lang="fr-FR" sz="1200" dirty="0" err="1"/>
              <a:t>Exp</a:t>
            </a:r>
            <a:r>
              <a:rPr lang="fr-FR" sz="1200" dirty="0"/>
              <a:t> Dent. 2017;9(6):e812-9.</a:t>
            </a:r>
            <a:endParaRPr lang="en-US" sz="1200" dirty="0"/>
          </a:p>
        </p:txBody>
      </p:sp>
      <p:pic>
        <p:nvPicPr>
          <p:cNvPr id="11266" name="Picture 2" descr="Similar Glucose Leakage Pattern on Smear-covered, EDTA-treated and BioPure  MTAD–treated Dentin - Journal of Endodontic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10400" y="629860"/>
            <a:ext cx="2000738" cy="4078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8236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8912" y="895350"/>
            <a:ext cx="6324600" cy="3539430"/>
          </a:xfrm>
          <a:prstGeom prst="rect">
            <a:avLst/>
          </a:prstGeom>
        </p:spPr>
        <p:txBody>
          <a:bodyPr wrap="square">
            <a:spAutoFit/>
          </a:bodyPr>
          <a:lstStyle/>
          <a:p>
            <a:pPr marL="285750" indent="-285750" algn="just">
              <a:buFont typeface="Arial" pitchFamily="34" charset="0"/>
              <a:buChar char="•"/>
            </a:pPr>
            <a:r>
              <a:rPr lang="en-US" sz="1600" dirty="0">
                <a:solidFill>
                  <a:schemeClr val="bg1"/>
                </a:solidFill>
              </a:rPr>
              <a:t>A</a:t>
            </a:r>
            <a:r>
              <a:rPr lang="en-US" sz="1600" dirty="0" smtClean="0">
                <a:solidFill>
                  <a:schemeClr val="bg1"/>
                </a:solidFill>
              </a:rPr>
              <a:t>nother </a:t>
            </a:r>
            <a:r>
              <a:rPr lang="en-US" sz="1600" dirty="0">
                <a:solidFill>
                  <a:schemeClr val="bg1"/>
                </a:solidFill>
              </a:rPr>
              <a:t>method with the use of a modified dual-chamber </a:t>
            </a:r>
            <a:r>
              <a:rPr lang="en-US" sz="1600" dirty="0" smtClean="0">
                <a:solidFill>
                  <a:schemeClr val="bg1"/>
                </a:solidFill>
              </a:rPr>
              <a:t>model.</a:t>
            </a:r>
            <a:endParaRPr lang="en-US" sz="1600" dirty="0">
              <a:solidFill>
                <a:schemeClr val="bg1"/>
              </a:solidFill>
            </a:endParaRPr>
          </a:p>
          <a:p>
            <a:pPr marL="285750" indent="-285750" algn="just">
              <a:buFont typeface="Arial" pitchFamily="34" charset="0"/>
              <a:buChar char="•"/>
            </a:pP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Epoxy </a:t>
            </a:r>
            <a:r>
              <a:rPr lang="en-US" sz="1600" dirty="0">
                <a:solidFill>
                  <a:schemeClr val="bg1"/>
                </a:solidFill>
              </a:rPr>
              <a:t>resin is used for sealing of the margins instead of cyanoacrylate glue and leaked caffeine content can be detected by </a:t>
            </a:r>
            <a:r>
              <a:rPr lang="en-US" sz="1600" dirty="0" smtClean="0">
                <a:solidFill>
                  <a:schemeClr val="bg1"/>
                </a:solidFill>
              </a:rPr>
              <a:t>high-performance </a:t>
            </a:r>
            <a:r>
              <a:rPr lang="en-US" sz="1600" dirty="0">
                <a:solidFill>
                  <a:schemeClr val="bg1"/>
                </a:solidFill>
              </a:rPr>
              <a:t>liquid chromatography-tandem mass </a:t>
            </a:r>
            <a:r>
              <a:rPr lang="en-US" sz="1600" dirty="0" smtClean="0">
                <a:solidFill>
                  <a:schemeClr val="bg1"/>
                </a:solidFill>
              </a:rPr>
              <a:t>spectrometry (HPLC-MS/MS</a:t>
            </a:r>
            <a:r>
              <a:rPr lang="en-US" sz="1600" dirty="0">
                <a:solidFill>
                  <a:schemeClr val="bg1"/>
                </a:solidFill>
              </a:rPr>
              <a:t>)</a:t>
            </a:r>
            <a:r>
              <a:rPr lang="en-US" sz="1600" dirty="0" smtClean="0">
                <a:solidFill>
                  <a:schemeClr val="bg1"/>
                </a:solidFill>
              </a:rPr>
              <a:t> or </a:t>
            </a:r>
            <a:r>
              <a:rPr lang="en-US" sz="1600" dirty="0">
                <a:solidFill>
                  <a:schemeClr val="bg1"/>
                </a:solidFill>
              </a:rPr>
              <a:t>a visible ultraviolet </a:t>
            </a:r>
            <a:r>
              <a:rPr lang="en-US" sz="1600" dirty="0" smtClean="0">
                <a:solidFill>
                  <a:schemeClr val="bg1"/>
                </a:solidFill>
              </a:rPr>
              <a:t>spectrophotometer(UV-VIS).</a:t>
            </a:r>
          </a:p>
          <a:p>
            <a:pPr marL="285750" indent="-285750" algn="just">
              <a:buFont typeface="Arial" pitchFamily="34" charset="0"/>
              <a:buChar char="•"/>
            </a:pP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The </a:t>
            </a:r>
            <a:r>
              <a:rPr lang="en-US" sz="1600" dirty="0">
                <a:solidFill>
                  <a:schemeClr val="bg1"/>
                </a:solidFill>
              </a:rPr>
              <a:t>caffeine detection limit was 2000 </a:t>
            </a:r>
            <a:r>
              <a:rPr lang="en-US" sz="1600" dirty="0" err="1">
                <a:solidFill>
                  <a:schemeClr val="bg1"/>
                </a:solidFill>
              </a:rPr>
              <a:t>ng</a:t>
            </a:r>
            <a:r>
              <a:rPr lang="en-US" sz="1600" dirty="0">
                <a:solidFill>
                  <a:schemeClr val="bg1"/>
                </a:solidFill>
              </a:rPr>
              <a:t> mL-1, using UV-VIS, and 10 </a:t>
            </a:r>
            <a:r>
              <a:rPr lang="en-US" sz="1600" dirty="0" err="1">
                <a:solidFill>
                  <a:schemeClr val="bg1"/>
                </a:solidFill>
              </a:rPr>
              <a:t>ng</a:t>
            </a:r>
            <a:r>
              <a:rPr lang="en-US" sz="1600" dirty="0">
                <a:solidFill>
                  <a:schemeClr val="bg1"/>
                </a:solidFill>
              </a:rPr>
              <a:t> mL-1, using HPLC-MS/MS. </a:t>
            </a:r>
            <a:endParaRPr lang="en-US" sz="1600" dirty="0" smtClean="0">
              <a:solidFill>
                <a:schemeClr val="bg1"/>
              </a:solidFill>
            </a:endParaRPr>
          </a:p>
          <a:p>
            <a:pPr marL="285750" indent="-285750" algn="just">
              <a:buFont typeface="Arial" pitchFamily="34" charset="0"/>
              <a:buChar char="•"/>
            </a:pPr>
            <a:endParaRPr lang="en-US" sz="1600" dirty="0" smtClean="0">
              <a:solidFill>
                <a:schemeClr val="bg1"/>
              </a:solidFill>
            </a:endParaRPr>
          </a:p>
          <a:p>
            <a:pPr marL="285750" indent="-285750" algn="just">
              <a:buFont typeface="Arial" pitchFamily="34" charset="0"/>
              <a:buChar char="•"/>
            </a:pPr>
            <a:r>
              <a:rPr lang="en-US" sz="1600" dirty="0" smtClean="0">
                <a:solidFill>
                  <a:schemeClr val="bg1"/>
                </a:solidFill>
              </a:rPr>
              <a:t>HPLC-MS/MS </a:t>
            </a:r>
            <a:r>
              <a:rPr lang="en-US" sz="1600" dirty="0">
                <a:solidFill>
                  <a:schemeClr val="bg1"/>
                </a:solidFill>
              </a:rPr>
              <a:t>can detect concentrations at least 1000 times </a:t>
            </a:r>
            <a:r>
              <a:rPr lang="en-US" sz="1600" dirty="0" smtClean="0">
                <a:solidFill>
                  <a:schemeClr val="bg1"/>
                </a:solidFill>
              </a:rPr>
              <a:t>lower.</a:t>
            </a:r>
            <a:endParaRPr lang="en-US" sz="1600" dirty="0">
              <a:solidFill>
                <a:schemeClr val="bg1"/>
              </a:solidFill>
            </a:endParaRPr>
          </a:p>
        </p:txBody>
      </p:sp>
      <p:sp>
        <p:nvSpPr>
          <p:cNvPr id="5" name="Rectangle 4"/>
          <p:cNvSpPr/>
          <p:nvPr/>
        </p:nvSpPr>
        <p:spPr>
          <a:xfrm>
            <a:off x="4724400" y="268248"/>
            <a:ext cx="349326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b="1" dirty="0">
                <a:solidFill>
                  <a:schemeClr val="bg1"/>
                </a:solidFill>
                <a:latin typeface="Lucida Calligraphy" pitchFamily="66" charset="0"/>
              </a:rPr>
              <a:t>Caffeine </a:t>
            </a:r>
            <a:r>
              <a:rPr lang="en-US" b="1" dirty="0" err="1" smtClean="0">
                <a:solidFill>
                  <a:schemeClr val="bg1"/>
                </a:solidFill>
                <a:latin typeface="Lucida Calligraphy" pitchFamily="66" charset="0"/>
              </a:rPr>
              <a:t>microleakage</a:t>
            </a:r>
            <a:r>
              <a:rPr lang="en-US" b="1" dirty="0" smtClean="0">
                <a:solidFill>
                  <a:schemeClr val="bg1"/>
                </a:solidFill>
                <a:latin typeface="Lucida Calligraphy" pitchFamily="66" charset="0"/>
              </a:rPr>
              <a:t> test </a:t>
            </a:r>
            <a:endParaRPr lang="en-US" b="1" dirty="0">
              <a:latin typeface="Lucida Calligraphy" pitchFamily="66" charset="0"/>
            </a:endParaRPr>
          </a:p>
        </p:txBody>
      </p:sp>
      <p:sp>
        <p:nvSpPr>
          <p:cNvPr id="6" name="Rectangle 5"/>
          <p:cNvSpPr/>
          <p:nvPr/>
        </p:nvSpPr>
        <p:spPr>
          <a:xfrm>
            <a:off x="2667000" y="4676775"/>
            <a:ext cx="6448425" cy="461665"/>
          </a:xfrm>
          <a:prstGeom prst="rect">
            <a:avLst/>
          </a:prstGeom>
        </p:spPr>
        <p:txBody>
          <a:bodyPr wrap="square">
            <a:spAutoFit/>
          </a:bodyPr>
          <a:lstStyle/>
          <a:p>
            <a:r>
              <a:rPr lang="en-US" sz="1200" dirty="0" err="1">
                <a:solidFill>
                  <a:schemeClr val="bg1"/>
                </a:solidFill>
              </a:rPr>
              <a:t>Farnaz</a:t>
            </a:r>
            <a:r>
              <a:rPr lang="en-US" sz="1200" dirty="0">
                <a:solidFill>
                  <a:schemeClr val="bg1"/>
                </a:solidFill>
              </a:rPr>
              <a:t> </a:t>
            </a:r>
            <a:r>
              <a:rPr lang="en-US" sz="1200" dirty="0" err="1">
                <a:solidFill>
                  <a:schemeClr val="bg1"/>
                </a:solidFill>
              </a:rPr>
              <a:t>Jafari</a:t>
            </a:r>
            <a:r>
              <a:rPr lang="en-US" sz="1200" dirty="0">
                <a:solidFill>
                  <a:schemeClr val="bg1"/>
                </a:solidFill>
              </a:rPr>
              <a:t> </a:t>
            </a:r>
            <a:r>
              <a:rPr lang="en-US" sz="1200" dirty="0" smtClean="0">
                <a:solidFill>
                  <a:schemeClr val="bg1"/>
                </a:solidFill>
              </a:rPr>
              <a:t>et al. Importance </a:t>
            </a:r>
            <a:r>
              <a:rPr lang="en-US" sz="1200" dirty="0">
                <a:solidFill>
                  <a:schemeClr val="bg1"/>
                </a:solidFill>
              </a:rPr>
              <a:t>and methodologies of endodontic </a:t>
            </a:r>
            <a:r>
              <a:rPr lang="en-US" sz="1200" dirty="0" err="1">
                <a:solidFill>
                  <a:schemeClr val="bg1"/>
                </a:solidFill>
              </a:rPr>
              <a:t>microleakage</a:t>
            </a:r>
            <a:r>
              <a:rPr lang="en-US" sz="1200" dirty="0">
                <a:solidFill>
                  <a:schemeClr val="bg1"/>
                </a:solidFill>
              </a:rPr>
              <a:t> studies: A systematic </a:t>
            </a:r>
            <a:r>
              <a:rPr lang="en-US" sz="1200" dirty="0" smtClean="0">
                <a:solidFill>
                  <a:schemeClr val="bg1"/>
                </a:solidFill>
              </a:rPr>
              <a:t>review. </a:t>
            </a:r>
            <a:r>
              <a:rPr lang="fr-FR" sz="1200" dirty="0" smtClean="0">
                <a:solidFill>
                  <a:schemeClr val="bg1"/>
                </a:solidFill>
              </a:rPr>
              <a:t>J </a:t>
            </a:r>
            <a:r>
              <a:rPr lang="fr-FR" sz="1200" dirty="0">
                <a:solidFill>
                  <a:schemeClr val="bg1"/>
                </a:solidFill>
              </a:rPr>
              <a:t>Clin </a:t>
            </a:r>
            <a:r>
              <a:rPr lang="fr-FR" sz="1200" dirty="0" err="1">
                <a:solidFill>
                  <a:schemeClr val="bg1"/>
                </a:solidFill>
              </a:rPr>
              <a:t>Exp</a:t>
            </a:r>
            <a:r>
              <a:rPr lang="fr-FR" sz="1200" dirty="0">
                <a:solidFill>
                  <a:schemeClr val="bg1"/>
                </a:solidFill>
              </a:rPr>
              <a:t> Dent. 2017;9(6):e812-9.</a:t>
            </a:r>
            <a:endParaRPr lang="en-US" sz="1200" dirty="0">
              <a:solidFill>
                <a:schemeClr val="bg1"/>
              </a:solidFill>
            </a:endParaRPr>
          </a:p>
        </p:txBody>
      </p:sp>
      <p:pic>
        <p:nvPicPr>
          <p:cNvPr id="12290" name="Picture 2" descr="Liquid chromatography–mass spectrometry - Wikiped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263" y="1390153"/>
            <a:ext cx="2790825" cy="14536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7318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4350"/>
            <a:ext cx="8153400" cy="1323439"/>
          </a:xfrm>
          <a:prstGeom prst="rect">
            <a:avLst/>
          </a:prstGeom>
        </p:spPr>
        <p:txBody>
          <a:bodyPr wrap="square">
            <a:spAutoFit/>
          </a:bodyPr>
          <a:lstStyle/>
          <a:p>
            <a:pPr algn="just"/>
            <a:r>
              <a:rPr lang="en-US" sz="1600" dirty="0"/>
              <a:t>C</a:t>
            </a:r>
            <a:r>
              <a:rPr lang="en-US" sz="1600" dirty="0" smtClean="0"/>
              <a:t>arried </a:t>
            </a:r>
            <a:r>
              <a:rPr lang="en-US" sz="1600" dirty="0"/>
              <a:t>out using bovine serum albumin in a dual-chamber apparatus and </a:t>
            </a:r>
            <a:r>
              <a:rPr lang="en-US" sz="1600" dirty="0" smtClean="0"/>
              <a:t>calculated </a:t>
            </a:r>
            <a:r>
              <a:rPr lang="en-US" sz="1600" dirty="0"/>
              <a:t>using a </a:t>
            </a:r>
            <a:r>
              <a:rPr lang="en-US" sz="1600" dirty="0" smtClean="0"/>
              <a:t>spectrophotometer.</a:t>
            </a:r>
          </a:p>
          <a:p>
            <a:pPr marL="285750" indent="-285750" algn="just">
              <a:buFont typeface="Arial" pitchFamily="34" charset="0"/>
              <a:buChar char="•"/>
            </a:pPr>
            <a:endParaRPr lang="en-US" sz="1600" dirty="0"/>
          </a:p>
          <a:p>
            <a:pPr algn="just"/>
            <a:r>
              <a:rPr lang="en-US" sz="1600" b="1" dirty="0" smtClean="0">
                <a:latin typeface="Lucida Calligraphy" pitchFamily="66" charset="0"/>
              </a:rPr>
              <a:t>Methodology</a:t>
            </a:r>
            <a:r>
              <a:rPr lang="en-US" sz="1600" b="1" dirty="0">
                <a:latin typeface="Lucida Calligraphy" pitchFamily="66" charset="0"/>
              </a:rPr>
              <a:t>:</a:t>
            </a:r>
            <a:r>
              <a:rPr lang="en-US" sz="1600" dirty="0"/>
              <a:t> </a:t>
            </a:r>
            <a:endParaRPr lang="en-US" sz="1600" dirty="0" smtClean="0"/>
          </a:p>
          <a:p>
            <a:pPr algn="just"/>
            <a:endParaRPr lang="en-US" sz="1600" dirty="0" smtClean="0"/>
          </a:p>
        </p:txBody>
      </p:sp>
      <p:sp>
        <p:nvSpPr>
          <p:cNvPr id="3" name="Rectangle 2"/>
          <p:cNvSpPr/>
          <p:nvPr/>
        </p:nvSpPr>
        <p:spPr>
          <a:xfrm>
            <a:off x="2590800" y="82034"/>
            <a:ext cx="341471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b="1" dirty="0">
                <a:solidFill>
                  <a:schemeClr val="bg1"/>
                </a:solidFill>
                <a:latin typeface="Lucida Calligraphy" pitchFamily="66" charset="0"/>
              </a:rPr>
              <a:t>Protein </a:t>
            </a:r>
            <a:r>
              <a:rPr lang="en-US" b="1" dirty="0" err="1">
                <a:solidFill>
                  <a:schemeClr val="bg1"/>
                </a:solidFill>
                <a:latin typeface="Lucida Calligraphy" pitchFamily="66" charset="0"/>
              </a:rPr>
              <a:t>microleakage</a:t>
            </a:r>
            <a:r>
              <a:rPr lang="en-US" b="1" dirty="0">
                <a:solidFill>
                  <a:schemeClr val="bg1"/>
                </a:solidFill>
                <a:latin typeface="Lucida Calligraphy" pitchFamily="66" charset="0"/>
              </a:rPr>
              <a:t> test </a:t>
            </a:r>
          </a:p>
        </p:txBody>
      </p:sp>
      <p:sp>
        <p:nvSpPr>
          <p:cNvPr id="4" name="Rectangle 3"/>
          <p:cNvSpPr/>
          <p:nvPr/>
        </p:nvSpPr>
        <p:spPr>
          <a:xfrm>
            <a:off x="1" y="4676775"/>
            <a:ext cx="8153400" cy="461665"/>
          </a:xfrm>
          <a:prstGeom prst="rect">
            <a:avLst/>
          </a:prstGeom>
        </p:spPr>
        <p:txBody>
          <a:bodyPr wrap="square">
            <a:spAutoFit/>
          </a:bodyPr>
          <a:lstStyle/>
          <a:p>
            <a:r>
              <a:rPr lang="en-US" sz="1200" dirty="0" err="1"/>
              <a:t>Farnaz</a:t>
            </a:r>
            <a:r>
              <a:rPr lang="en-US" sz="1200" dirty="0"/>
              <a:t> </a:t>
            </a:r>
            <a:r>
              <a:rPr lang="en-US" sz="1200" dirty="0" err="1"/>
              <a:t>Jafari</a:t>
            </a:r>
            <a:r>
              <a:rPr lang="en-US" sz="1200" dirty="0"/>
              <a:t> </a:t>
            </a:r>
            <a:r>
              <a:rPr lang="en-US" sz="1200" dirty="0" smtClean="0"/>
              <a:t>et al. Importance </a:t>
            </a:r>
            <a:r>
              <a:rPr lang="en-US" sz="1200" dirty="0"/>
              <a:t>and methodologies of endodontic </a:t>
            </a:r>
            <a:r>
              <a:rPr lang="en-US" sz="1200" dirty="0" err="1"/>
              <a:t>microleakage</a:t>
            </a:r>
            <a:r>
              <a:rPr lang="en-US" sz="1200" dirty="0"/>
              <a:t> studies: A systematic </a:t>
            </a:r>
            <a:r>
              <a:rPr lang="en-US" sz="1200" dirty="0" smtClean="0"/>
              <a:t>review. </a:t>
            </a:r>
            <a:r>
              <a:rPr lang="fr-FR" sz="1200" dirty="0" smtClean="0"/>
              <a:t>J </a:t>
            </a:r>
            <a:r>
              <a:rPr lang="fr-FR" sz="1200" dirty="0"/>
              <a:t>Clin </a:t>
            </a:r>
            <a:r>
              <a:rPr lang="fr-FR" sz="1200" dirty="0" err="1"/>
              <a:t>Exp</a:t>
            </a:r>
            <a:r>
              <a:rPr lang="fr-FR" sz="1200" dirty="0"/>
              <a:t> Dent. 2017;9(6):e812-9.</a:t>
            </a:r>
            <a:endParaRPr lang="en-US" sz="1200" dirty="0"/>
          </a:p>
        </p:txBody>
      </p:sp>
      <p:pic>
        <p:nvPicPr>
          <p:cNvPr id="13314" name="Picture 2" descr="Coomassie Brilliant Blue G-250 Dy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74099" y="1596340"/>
            <a:ext cx="2381250" cy="22002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77125" y="1596340"/>
            <a:ext cx="6629400" cy="2308324"/>
          </a:xfrm>
          <a:prstGeom prst="rect">
            <a:avLst/>
          </a:prstGeom>
        </p:spPr>
        <p:txBody>
          <a:bodyPr wrap="square">
            <a:spAutoFit/>
          </a:bodyPr>
          <a:lstStyle/>
          <a:p>
            <a:pPr marL="285750" indent="-285750" algn="just">
              <a:buFont typeface="Arial" pitchFamily="34" charset="0"/>
              <a:buChar char="•"/>
            </a:pPr>
            <a:r>
              <a:rPr lang="en-US" sz="1600" dirty="0"/>
              <a:t>Bovine serum albumin marker is traced in a dual-chamber apparatus with Bradford indicator which is used to determine the concentration of albumin leaking from the upper chamber into lower chamber. </a:t>
            </a:r>
          </a:p>
          <a:p>
            <a:pPr marL="285750" indent="-285750" algn="just">
              <a:buFont typeface="Arial" pitchFamily="34" charset="0"/>
              <a:buChar char="•"/>
            </a:pPr>
            <a:r>
              <a:rPr lang="en-US" sz="1600" dirty="0"/>
              <a:t>The procedure relies on the formation of a complex between the dye, Brilliant Blue G, and proteins in solution. </a:t>
            </a:r>
          </a:p>
          <a:p>
            <a:pPr marL="285750" indent="-285750" algn="just">
              <a:buFont typeface="Arial" pitchFamily="34" charset="0"/>
              <a:buChar char="•"/>
            </a:pPr>
            <a:r>
              <a:rPr lang="en-US" sz="1600" dirty="0"/>
              <a:t>P</a:t>
            </a:r>
            <a:r>
              <a:rPr lang="en-US" sz="1600" dirty="0" smtClean="0"/>
              <a:t>rotein-dye </a:t>
            </a:r>
            <a:r>
              <a:rPr lang="en-US" sz="1600" dirty="0"/>
              <a:t>complex shifts the wavelength of maximum absorption of </a:t>
            </a:r>
            <a:r>
              <a:rPr lang="en-US" sz="1600" dirty="0" err="1"/>
              <a:t>Coomassie</a:t>
            </a:r>
            <a:r>
              <a:rPr lang="en-US" sz="1600" dirty="0"/>
              <a:t> Brilliant Blue G from 465 to 596 nm. </a:t>
            </a:r>
          </a:p>
          <a:p>
            <a:pPr marL="285750" indent="-285750" algn="just">
              <a:buFont typeface="Arial" pitchFamily="34" charset="0"/>
              <a:buChar char="•"/>
            </a:pPr>
            <a:r>
              <a:rPr lang="en-US" sz="1600" dirty="0"/>
              <a:t>The absorption rate is proportional to the protein </a:t>
            </a:r>
            <a:r>
              <a:rPr lang="en-US" sz="1600" dirty="0" smtClean="0"/>
              <a:t>present.</a:t>
            </a:r>
            <a:endParaRPr lang="en-US" sz="1600" dirty="0"/>
          </a:p>
        </p:txBody>
      </p:sp>
    </p:spTree>
    <p:extLst>
      <p:ext uri="{BB962C8B-B14F-4D97-AF65-F5344CB8AC3E}">
        <p14:creationId xmlns:p14="http://schemas.microsoft.com/office/powerpoint/2010/main" xmlns="" val="2389046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124200" y="52053"/>
            <a:ext cx="343555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b="1" dirty="0">
                <a:latin typeface="Lucida Calligraphy" pitchFamily="66" charset="0"/>
              </a:rPr>
              <a:t>Microscopic Examination </a:t>
            </a:r>
            <a:endParaRPr lang="en-US" dirty="0">
              <a:latin typeface="Lucida Calligraphy" pitchFamily="66" charset="0"/>
            </a:endParaRPr>
          </a:p>
        </p:txBody>
      </p:sp>
      <p:sp>
        <p:nvSpPr>
          <p:cNvPr id="3" name="TextBox 2"/>
          <p:cNvSpPr txBox="1"/>
          <p:nvPr/>
        </p:nvSpPr>
        <p:spPr>
          <a:xfrm>
            <a:off x="34045" y="1157500"/>
            <a:ext cx="9109955" cy="2062103"/>
          </a:xfrm>
          <a:prstGeom prst="rect">
            <a:avLst/>
          </a:prstGeom>
          <a:noFill/>
        </p:spPr>
        <p:txBody>
          <a:bodyPr wrap="square" rtlCol="0">
            <a:spAutoFit/>
          </a:bodyPr>
          <a:lstStyle/>
          <a:p>
            <a:pPr marL="285750" indent="-285750" algn="just">
              <a:buFont typeface="Arial" pitchFamily="34" charset="0"/>
              <a:buChar char="•"/>
            </a:pPr>
            <a:r>
              <a:rPr lang="en-US" sz="1600" dirty="0" smtClean="0"/>
              <a:t>It provides </a:t>
            </a:r>
            <a:r>
              <a:rPr lang="en-US" sz="1600" dirty="0"/>
              <a:t>a means of direct visual observation of the adaptation of restorative materials to cavity </a:t>
            </a:r>
            <a:r>
              <a:rPr lang="en-US" sz="1600" dirty="0" smtClean="0"/>
              <a:t>margins.</a:t>
            </a:r>
          </a:p>
          <a:p>
            <a:pPr marL="285750" indent="-285750" algn="just">
              <a:buFont typeface="Arial" pitchFamily="34" charset="0"/>
              <a:buChar char="•"/>
            </a:pPr>
            <a:r>
              <a:rPr lang="en-US" sz="1600" dirty="0" smtClean="0"/>
              <a:t>Impressions of the restorations of the replicas were made after </a:t>
            </a:r>
            <a:r>
              <a:rPr lang="en-US" sz="1600" dirty="0" err="1" smtClean="0"/>
              <a:t>thermomechanical</a:t>
            </a:r>
            <a:r>
              <a:rPr lang="en-US" sz="1600" dirty="0" smtClean="0"/>
              <a:t> loading and </a:t>
            </a:r>
            <a:r>
              <a:rPr lang="en-US" sz="1600" dirty="0" err="1" smtClean="0"/>
              <a:t>analysed</a:t>
            </a:r>
            <a:r>
              <a:rPr lang="en-US" sz="1600" dirty="0" smtClean="0"/>
              <a:t> with SEM at 200x magnification using computerized analysis program.</a:t>
            </a:r>
          </a:p>
          <a:p>
            <a:pPr marL="285750" indent="-285750" algn="just">
              <a:buFont typeface="Arial" pitchFamily="34" charset="0"/>
              <a:buChar char="•"/>
            </a:pPr>
            <a:r>
              <a:rPr lang="en-US" sz="1600" dirty="0" smtClean="0"/>
              <a:t>Continuous margins were defined as having no gaps, irregularities or fractures.</a:t>
            </a:r>
          </a:p>
          <a:p>
            <a:pPr marL="285750" indent="-285750" algn="just">
              <a:buFont typeface="Arial" pitchFamily="34" charset="0"/>
              <a:buChar char="•"/>
            </a:pPr>
            <a:endParaRPr lang="en-US" sz="1600" dirty="0" smtClean="0"/>
          </a:p>
          <a:p>
            <a:pPr marL="285750" indent="-285750" algn="just">
              <a:buFont typeface="Arial" pitchFamily="34" charset="0"/>
              <a:buChar char="•"/>
            </a:pPr>
            <a:endParaRPr lang="en-US" sz="1600" dirty="0" smtClean="0"/>
          </a:p>
          <a:p>
            <a:pPr marL="285750" indent="-285750" algn="just">
              <a:buFont typeface="Arial" pitchFamily="34" charset="0"/>
              <a:buChar char="•"/>
            </a:pPr>
            <a:endParaRPr lang="en-US" sz="1600" dirty="0"/>
          </a:p>
        </p:txBody>
      </p:sp>
      <p:pic>
        <p:nvPicPr>
          <p:cNvPr id="4" name="Picture 2" descr="Assessment of microleakage of class V restored by resin composite and |  CCI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2967" y="2571750"/>
            <a:ext cx="2585090" cy="19354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ular Callout 4"/>
          <p:cNvSpPr/>
          <p:nvPr/>
        </p:nvSpPr>
        <p:spPr>
          <a:xfrm>
            <a:off x="3962400" y="2876550"/>
            <a:ext cx="4114800" cy="1323439"/>
          </a:xfrm>
          <a:prstGeom prst="wedgeRectCallou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b="1" dirty="0">
                <a:solidFill>
                  <a:schemeClr val="tx1"/>
                </a:solidFill>
                <a:latin typeface="Lucida Calligraphy" pitchFamily="66" charset="0"/>
              </a:rPr>
              <a:t>L</a:t>
            </a:r>
            <a:r>
              <a:rPr lang="en-US" sz="1600" b="1" dirty="0" smtClean="0">
                <a:solidFill>
                  <a:schemeClr val="tx1"/>
                </a:solidFill>
                <a:latin typeface="Lucida Calligraphy" pitchFamily="66" charset="0"/>
              </a:rPr>
              <a:t>imitation </a:t>
            </a:r>
            <a:endParaRPr lang="en-US" sz="1600" b="1" dirty="0">
              <a:solidFill>
                <a:schemeClr val="tx1"/>
              </a:solidFill>
              <a:latin typeface="Lucida Calligraphy" pitchFamily="66" charset="0"/>
            </a:endParaRPr>
          </a:p>
          <a:p>
            <a:pPr algn="just"/>
            <a:endParaRPr lang="en-US" sz="1600" i="1" dirty="0">
              <a:solidFill>
                <a:schemeClr val="tx1"/>
              </a:solidFill>
            </a:endParaRPr>
          </a:p>
          <a:p>
            <a:pPr marL="285750" indent="-285750" algn="just">
              <a:buFont typeface="Arial" pitchFamily="34" charset="0"/>
              <a:buChar char="•"/>
            </a:pPr>
            <a:r>
              <a:rPr lang="en-US" sz="1600" dirty="0">
                <a:solidFill>
                  <a:schemeClr val="tx1"/>
                </a:solidFill>
              </a:rPr>
              <a:t>Potential to induce </a:t>
            </a:r>
            <a:r>
              <a:rPr lang="en-US" sz="1600" dirty="0" smtClean="0">
                <a:solidFill>
                  <a:schemeClr val="tx1"/>
                </a:solidFill>
              </a:rPr>
              <a:t>artifacts </a:t>
            </a:r>
            <a:r>
              <a:rPr lang="en-US" sz="1600" dirty="0">
                <a:solidFill>
                  <a:schemeClr val="tx1"/>
                </a:solidFill>
              </a:rPr>
              <a:t>during </a:t>
            </a:r>
            <a:r>
              <a:rPr lang="en-US" sz="1600" dirty="0" smtClean="0">
                <a:solidFill>
                  <a:schemeClr val="tx1"/>
                </a:solidFill>
              </a:rPr>
              <a:t>specimen preparations</a:t>
            </a:r>
            <a:r>
              <a:rPr lang="en-US" sz="1600" dirty="0"/>
              <a:t>. </a:t>
            </a:r>
            <a:endParaRPr lang="en-US" sz="1600" dirty="0" smtClean="0"/>
          </a:p>
          <a:p>
            <a:pPr marL="285750" indent="-285750" algn="just">
              <a:buFont typeface="Arial" pitchFamily="34" charset="0"/>
              <a:buChar char="•"/>
            </a:pPr>
            <a:endParaRPr lang="en-US" sz="1600" dirty="0"/>
          </a:p>
        </p:txBody>
      </p:sp>
      <p:sp>
        <p:nvSpPr>
          <p:cNvPr id="6" name="TextBox 5"/>
          <p:cNvSpPr txBox="1"/>
          <p:nvPr/>
        </p:nvSpPr>
        <p:spPr>
          <a:xfrm>
            <a:off x="-89946" y="4681835"/>
            <a:ext cx="9101848" cy="646331"/>
          </a:xfrm>
          <a:prstGeom prst="rect">
            <a:avLst/>
          </a:prstGeom>
          <a:noFill/>
        </p:spPr>
        <p:txBody>
          <a:bodyPr wrap="square" rtlCol="0">
            <a:spAutoFit/>
          </a:bodyPr>
          <a:lstStyle/>
          <a:p>
            <a:pPr marL="171450" indent="-171450">
              <a:buFont typeface="Arial" pitchFamily="34" charset="0"/>
              <a:buChar char="•"/>
            </a:pPr>
            <a:r>
              <a:rPr lang="en-US" sz="1200" dirty="0" err="1" smtClean="0"/>
              <a:t>Seigward</a:t>
            </a:r>
            <a:r>
              <a:rPr lang="en-US" sz="1200" dirty="0" smtClean="0"/>
              <a:t> D. </a:t>
            </a:r>
            <a:r>
              <a:rPr lang="en-US" sz="1200" dirty="0" err="1" smtClean="0"/>
              <a:t>Heintze</a:t>
            </a:r>
            <a:r>
              <a:rPr lang="en-US" sz="1200" dirty="0" smtClean="0"/>
              <a:t>. </a:t>
            </a:r>
            <a:r>
              <a:rPr lang="en-US" sz="1200" dirty="0" err="1" smtClean="0"/>
              <a:t>Floroscence</a:t>
            </a:r>
            <a:r>
              <a:rPr lang="en-US" sz="1200" dirty="0" smtClean="0"/>
              <a:t> microscopy for the evaluation of class V restorations in-vitro. J </a:t>
            </a:r>
            <a:r>
              <a:rPr lang="en-US" sz="1200" dirty="0" err="1" smtClean="0"/>
              <a:t>Adhes</a:t>
            </a:r>
            <a:r>
              <a:rPr lang="en-US" sz="1200" dirty="0" smtClean="0"/>
              <a:t> Dent. 2005;1(7):19-28.</a:t>
            </a:r>
          </a:p>
          <a:p>
            <a:pPr marL="171450" indent="-171450">
              <a:buFont typeface="Arial" pitchFamily="34" charset="0"/>
              <a:buChar char="•"/>
            </a:pPr>
            <a:r>
              <a:rPr lang="en-US" sz="1200" dirty="0"/>
              <a:t>Edwina A. M. Kidd. </a:t>
            </a:r>
            <a:r>
              <a:rPr lang="en-US" sz="1200" dirty="0" err="1"/>
              <a:t>Microleakage</a:t>
            </a:r>
            <a:r>
              <a:rPr lang="en-US" sz="1200" dirty="0"/>
              <a:t> : a review. J Dent. 1976;5(4):199-205.</a:t>
            </a:r>
          </a:p>
          <a:p>
            <a:pPr marL="171450" indent="-171450">
              <a:buFont typeface="Arial" pitchFamily="34" charset="0"/>
              <a:buChar char="•"/>
            </a:pPr>
            <a:endParaRPr lang="en-US" sz="1200" dirty="0" smtClean="0"/>
          </a:p>
        </p:txBody>
      </p:sp>
      <p:sp>
        <p:nvSpPr>
          <p:cNvPr id="7" name="TextBox 6"/>
          <p:cNvSpPr txBox="1"/>
          <p:nvPr/>
        </p:nvSpPr>
        <p:spPr>
          <a:xfrm>
            <a:off x="346953" y="603502"/>
            <a:ext cx="337711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t>Scanning electron microscopy</a:t>
            </a:r>
            <a:endParaRPr lang="en-US" b="1" dirty="0"/>
          </a:p>
        </p:txBody>
      </p:sp>
    </p:spTree>
    <p:extLst>
      <p:ext uri="{BB962C8B-B14F-4D97-AF65-F5344CB8AC3E}">
        <p14:creationId xmlns:p14="http://schemas.microsoft.com/office/powerpoint/2010/main" xmlns="" val="84794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90800" y="320650"/>
            <a:ext cx="3552825" cy="2475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 Placeholder 2"/>
          <p:cNvSpPr txBox="1">
            <a:spLocks/>
          </p:cNvSpPr>
          <p:nvPr/>
        </p:nvSpPr>
        <p:spPr>
          <a:xfrm>
            <a:off x="381001" y="3105150"/>
            <a:ext cx="8458200" cy="1440180"/>
          </a:xfrm>
          <a:prstGeom prst="rect">
            <a:avLst/>
          </a:prstGeom>
        </p:spPr>
        <p:style>
          <a:lnRef idx="2">
            <a:schemeClr val="accent2"/>
          </a:lnRef>
          <a:fillRef idx="1">
            <a:schemeClr val="lt1"/>
          </a:fillRef>
          <a:effectRef idx="0">
            <a:schemeClr val="accent2"/>
          </a:effectRef>
          <a:fontRef idx="minor">
            <a:schemeClr val="dk1"/>
          </a:fontRef>
        </p:style>
        <p:txBody>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buClr>
                <a:schemeClr val="tx1"/>
              </a:buClr>
              <a:buFont typeface="Wingdings" pitchFamily="2" charset="2"/>
              <a:buChar char="Ø"/>
            </a:pPr>
            <a:r>
              <a:rPr lang="en-US" sz="1800" dirty="0" smtClean="0"/>
              <a:t>Within or via the smear layer.</a:t>
            </a:r>
          </a:p>
          <a:p>
            <a:pPr>
              <a:buClr>
                <a:schemeClr val="tx1"/>
              </a:buClr>
              <a:buFont typeface="Wingdings" pitchFamily="2" charset="2"/>
              <a:buChar char="Ø"/>
            </a:pPr>
            <a:r>
              <a:rPr lang="en-US" sz="1800" dirty="0" smtClean="0"/>
              <a:t>Between the smear layer and the cavity varnish/ cement.</a:t>
            </a:r>
          </a:p>
          <a:p>
            <a:pPr>
              <a:buClr>
                <a:schemeClr val="tx1"/>
              </a:buClr>
              <a:buFont typeface="Wingdings" pitchFamily="2" charset="2"/>
              <a:buChar char="Ø"/>
            </a:pPr>
            <a:r>
              <a:rPr lang="en-US" sz="1800" dirty="0"/>
              <a:t>B</a:t>
            </a:r>
            <a:r>
              <a:rPr lang="en-US" sz="1800" dirty="0" smtClean="0"/>
              <a:t>etween the cavity varnish/ cement and the restoration.</a:t>
            </a:r>
            <a:endParaRPr lang="en-US" sz="1800" dirty="0"/>
          </a:p>
        </p:txBody>
      </p:sp>
    </p:spTree>
    <p:extLst>
      <p:ext uri="{BB962C8B-B14F-4D97-AF65-F5344CB8AC3E}">
        <p14:creationId xmlns:p14="http://schemas.microsoft.com/office/powerpoint/2010/main" xmlns="" val="800672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64140" y="4831809"/>
            <a:ext cx="6858000" cy="276999"/>
          </a:xfrm>
          <a:prstGeom prst="rect">
            <a:avLst/>
          </a:prstGeom>
        </p:spPr>
        <p:txBody>
          <a:bodyPr wrap="square">
            <a:spAutoFit/>
          </a:bodyPr>
          <a:lstStyle/>
          <a:p>
            <a:r>
              <a:rPr lang="en-US" sz="1200" dirty="0" err="1"/>
              <a:t>AlHabdan</a:t>
            </a:r>
            <a:r>
              <a:rPr lang="en-US" sz="1200" dirty="0"/>
              <a:t> AA. Review of </a:t>
            </a:r>
            <a:r>
              <a:rPr lang="en-US" sz="1200" dirty="0" err="1"/>
              <a:t>microleakage</a:t>
            </a:r>
            <a:r>
              <a:rPr lang="en-US" sz="1200" dirty="0"/>
              <a:t> evaluation </a:t>
            </a:r>
            <a:r>
              <a:rPr lang="en-US" sz="1200" dirty="0" err="1"/>
              <a:t>tools.J</a:t>
            </a:r>
            <a:r>
              <a:rPr lang="en-US" sz="1200" dirty="0"/>
              <a:t> </a:t>
            </a:r>
            <a:r>
              <a:rPr lang="en-US" sz="1200" dirty="0" err="1"/>
              <a:t>Int</a:t>
            </a:r>
            <a:r>
              <a:rPr lang="en-US" sz="1200" dirty="0"/>
              <a:t> Oral Health 2017;9:141-145</a:t>
            </a:r>
          </a:p>
        </p:txBody>
      </p:sp>
      <p:sp>
        <p:nvSpPr>
          <p:cNvPr id="4" name="Rectangle 3"/>
          <p:cNvSpPr/>
          <p:nvPr/>
        </p:nvSpPr>
        <p:spPr>
          <a:xfrm>
            <a:off x="2667000" y="133350"/>
            <a:ext cx="4320413"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n-US" sz="2000" dirty="0"/>
              <a:t>Confocal laser scanning microscopy </a:t>
            </a:r>
          </a:p>
        </p:txBody>
      </p:sp>
      <p:sp>
        <p:nvSpPr>
          <p:cNvPr id="6" name="Rectangle 5"/>
          <p:cNvSpPr/>
          <p:nvPr/>
        </p:nvSpPr>
        <p:spPr>
          <a:xfrm>
            <a:off x="901429" y="759827"/>
            <a:ext cx="697797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1600" dirty="0"/>
              <a:t>To detect subsurface structures up to 100 </a:t>
            </a:r>
            <a:r>
              <a:rPr lang="en-US" sz="1600" dirty="0" err="1"/>
              <a:t>μm</a:t>
            </a:r>
            <a:r>
              <a:rPr lang="en-US" sz="1600" dirty="0"/>
              <a:t> without sample destruction.</a:t>
            </a:r>
          </a:p>
        </p:txBody>
      </p:sp>
      <p:sp>
        <p:nvSpPr>
          <p:cNvPr id="7" name="Rectangle 6"/>
          <p:cNvSpPr/>
          <p:nvPr/>
        </p:nvSpPr>
        <p:spPr>
          <a:xfrm>
            <a:off x="381000" y="1245951"/>
            <a:ext cx="5029200" cy="3046988"/>
          </a:xfrm>
          <a:prstGeom prst="rect">
            <a:avLst/>
          </a:prstGeom>
        </p:spPr>
        <p:txBody>
          <a:bodyPr wrap="square">
            <a:spAutoFit/>
          </a:bodyPr>
          <a:lstStyle/>
          <a:p>
            <a:pPr algn="just"/>
            <a:r>
              <a:rPr lang="en-US" sz="1600" b="1" dirty="0" err="1"/>
              <a:t>Tangsgoolwatana</a:t>
            </a:r>
            <a:r>
              <a:rPr lang="en-US" sz="1600" b="1" dirty="0"/>
              <a:t> et al. </a:t>
            </a:r>
            <a:r>
              <a:rPr lang="en-US" sz="1600" dirty="0"/>
              <a:t>compared the degree and pattern of </a:t>
            </a:r>
            <a:r>
              <a:rPr lang="en-US" sz="1600" dirty="0" err="1"/>
              <a:t>microleakage</a:t>
            </a:r>
            <a:r>
              <a:rPr lang="en-US" sz="1600" dirty="0"/>
              <a:t> in bonded amalgam restorations treated with fluorescent dyes and a 45 </a:t>
            </a:r>
            <a:r>
              <a:rPr lang="en-US" sz="1600" dirty="0" err="1"/>
              <a:t>Ca</a:t>
            </a:r>
            <a:r>
              <a:rPr lang="en-US" sz="1600" dirty="0"/>
              <a:t> radioisotope using CLSM and autoradiography, respectively and reported a high correlation between the results indicating that these two </a:t>
            </a:r>
            <a:r>
              <a:rPr lang="en-US" sz="1600" dirty="0" err="1"/>
              <a:t>microleakage</a:t>
            </a:r>
            <a:r>
              <a:rPr lang="en-US" sz="1600" dirty="0"/>
              <a:t> methods can be directly compared.</a:t>
            </a:r>
          </a:p>
          <a:p>
            <a:pPr algn="just"/>
            <a:endParaRPr lang="en-US" sz="1600" dirty="0"/>
          </a:p>
          <a:p>
            <a:pPr algn="just"/>
            <a:r>
              <a:rPr lang="en-US" sz="1600" b="1" dirty="0" err="1"/>
              <a:t>Grobler</a:t>
            </a:r>
            <a:r>
              <a:rPr lang="en-US" sz="1600" b="1" dirty="0"/>
              <a:t> et al. </a:t>
            </a:r>
            <a:r>
              <a:rPr lang="en-US" sz="1600" dirty="0"/>
              <a:t>stated that CLSM could detect resin tag formation, penetration of the bonding agents deep into the tubules, and hybrid layer formation for any bonding material. </a:t>
            </a:r>
          </a:p>
        </p:txBody>
      </p:sp>
      <p:pic>
        <p:nvPicPr>
          <p:cNvPr id="1026" name="Picture 2" descr="C:\Users\Bhanu kiran\OneDrive\Desktop\Confocal-micrograph-showing-the-hybrid-layer-H-and-adhesive-resin-penetrating-denti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6400" y="1276350"/>
            <a:ext cx="3581400" cy="28212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3122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5166" y="527440"/>
            <a:ext cx="8018834" cy="338554"/>
          </a:xfrm>
          <a:prstGeom prst="rect">
            <a:avLst/>
          </a:prstGeom>
        </p:spPr>
        <p:txBody>
          <a:bodyPr wrap="square">
            <a:spAutoFit/>
          </a:bodyPr>
          <a:lstStyle/>
          <a:p>
            <a:pPr algn="just"/>
            <a:r>
              <a:rPr lang="en-US" sz="1600" dirty="0"/>
              <a:t>I</a:t>
            </a:r>
            <a:r>
              <a:rPr lang="en-US" sz="1600" dirty="0" smtClean="0"/>
              <a:t>ntroduced </a:t>
            </a:r>
            <a:r>
              <a:rPr lang="en-US" sz="1600" dirty="0"/>
              <a:t>in 1998 by </a:t>
            </a:r>
            <a:r>
              <a:rPr lang="en-US" sz="1600" dirty="0" err="1"/>
              <a:t>Colston</a:t>
            </a:r>
            <a:r>
              <a:rPr lang="en-US" sz="1600" dirty="0"/>
              <a:t> et al</a:t>
            </a:r>
            <a:r>
              <a:rPr lang="en-US" sz="1600" dirty="0" smtClean="0"/>
              <a:t>. </a:t>
            </a:r>
            <a:r>
              <a:rPr lang="en-US" sz="1600" dirty="0"/>
              <a:t>to evaluate dental </a:t>
            </a:r>
            <a:r>
              <a:rPr lang="en-US" sz="1600" dirty="0" smtClean="0"/>
              <a:t>tissues </a:t>
            </a:r>
            <a:r>
              <a:rPr lang="en-US" sz="1600" dirty="0"/>
              <a:t>in pigs. </a:t>
            </a:r>
            <a:r>
              <a:rPr lang="en-US" sz="1600" dirty="0" smtClean="0"/>
              <a:t>.</a:t>
            </a:r>
            <a:endParaRPr lang="en-US" sz="1600" dirty="0"/>
          </a:p>
        </p:txBody>
      </p:sp>
      <p:sp>
        <p:nvSpPr>
          <p:cNvPr id="3" name="Rectangle 2"/>
          <p:cNvSpPr/>
          <p:nvPr/>
        </p:nvSpPr>
        <p:spPr>
          <a:xfrm>
            <a:off x="2667000" y="101084"/>
            <a:ext cx="3570978"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b="1" dirty="0"/>
              <a:t>Optical coherence tomography </a:t>
            </a:r>
          </a:p>
        </p:txBody>
      </p:sp>
      <p:sp>
        <p:nvSpPr>
          <p:cNvPr id="4" name="Rectangle 3"/>
          <p:cNvSpPr/>
          <p:nvPr/>
        </p:nvSpPr>
        <p:spPr>
          <a:xfrm>
            <a:off x="706066" y="4831284"/>
            <a:ext cx="6858000" cy="276999"/>
          </a:xfrm>
          <a:prstGeom prst="rect">
            <a:avLst/>
          </a:prstGeom>
        </p:spPr>
        <p:txBody>
          <a:bodyPr wrap="square">
            <a:spAutoFit/>
          </a:bodyPr>
          <a:lstStyle/>
          <a:p>
            <a:r>
              <a:rPr lang="en-US" sz="1200" dirty="0" err="1"/>
              <a:t>AlHabdan</a:t>
            </a:r>
            <a:r>
              <a:rPr lang="en-US" sz="1200" dirty="0"/>
              <a:t> AA. Review of </a:t>
            </a:r>
            <a:r>
              <a:rPr lang="en-US" sz="1200" dirty="0" err="1"/>
              <a:t>microleakage</a:t>
            </a:r>
            <a:r>
              <a:rPr lang="en-US" sz="1200" dirty="0"/>
              <a:t> evaluation </a:t>
            </a:r>
            <a:r>
              <a:rPr lang="en-US" sz="1200" dirty="0" err="1"/>
              <a:t>tools.J</a:t>
            </a:r>
            <a:r>
              <a:rPr lang="en-US" sz="1200" dirty="0"/>
              <a:t> </a:t>
            </a:r>
            <a:r>
              <a:rPr lang="en-US" sz="1200" dirty="0" err="1"/>
              <a:t>Int</a:t>
            </a:r>
            <a:r>
              <a:rPr lang="en-US" sz="1200" dirty="0"/>
              <a:t> Oral Health 2017;9:141-145</a:t>
            </a:r>
          </a:p>
        </p:txBody>
      </p:sp>
      <p:pic>
        <p:nvPicPr>
          <p:cNvPr id="2051" name="Picture 3" descr="C:\Users\Bhanu kiran\OneDrive\Desktop\A-representative-optical-coherence-tomography-OCT-scan-of-a-tooth-from-the-direc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2200" y="1516669"/>
            <a:ext cx="2971800" cy="2390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lowchart: Alternate Process 4"/>
          <p:cNvSpPr/>
          <p:nvPr/>
        </p:nvSpPr>
        <p:spPr>
          <a:xfrm>
            <a:off x="209804" y="1021369"/>
            <a:ext cx="5715000" cy="86458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P</a:t>
            </a:r>
            <a:r>
              <a:rPr lang="en-US" sz="1600" dirty="0" smtClean="0"/>
              <a:t>roduces </a:t>
            </a:r>
            <a:r>
              <a:rPr lang="en-US" sz="1600" dirty="0"/>
              <a:t>3D images for the qualitative and quantitative evaluation of dental hard and soft tissues in vivo. </a:t>
            </a:r>
          </a:p>
        </p:txBody>
      </p:sp>
      <p:sp>
        <p:nvSpPr>
          <p:cNvPr id="8" name="Flowchart: Alternate Process 7"/>
          <p:cNvSpPr/>
          <p:nvPr/>
        </p:nvSpPr>
        <p:spPr>
          <a:xfrm>
            <a:off x="170096" y="1995449"/>
            <a:ext cx="5882117" cy="171930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OCT clinically evaluates dental restoration margins </a:t>
            </a:r>
            <a:r>
              <a:rPr lang="en-US" sz="1600" dirty="0" err="1"/>
              <a:t>intraorally</a:t>
            </a:r>
            <a:r>
              <a:rPr lang="en-US" sz="1600" dirty="0"/>
              <a:t> and can be used to quantify bubbles and voids within composites and most dental restorations by detecting the reflection of infrared light waves from internal microstructures, similar to the ultrasonic pulse echo method. </a:t>
            </a:r>
          </a:p>
        </p:txBody>
      </p:sp>
      <p:sp>
        <p:nvSpPr>
          <p:cNvPr id="10" name="Flowchart: Alternate Process 9"/>
          <p:cNvSpPr/>
          <p:nvPr/>
        </p:nvSpPr>
        <p:spPr>
          <a:xfrm>
            <a:off x="186358" y="3877313"/>
            <a:ext cx="5882117" cy="5994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t>It can detect enamel cracks at the margins of </a:t>
            </a:r>
            <a:r>
              <a:rPr lang="en-US" sz="1600" dirty="0" smtClean="0"/>
              <a:t>composite </a:t>
            </a:r>
            <a:r>
              <a:rPr lang="en-US" sz="1600" dirty="0"/>
              <a:t>restorations </a:t>
            </a:r>
            <a:r>
              <a:rPr lang="en-US" sz="1600" dirty="0" smtClean="0"/>
              <a:t>noninvasively.</a:t>
            </a:r>
            <a:endParaRPr lang="en-US" sz="1600" dirty="0"/>
          </a:p>
        </p:txBody>
      </p:sp>
    </p:spTree>
    <p:extLst>
      <p:ext uri="{BB962C8B-B14F-4D97-AF65-F5344CB8AC3E}">
        <p14:creationId xmlns:p14="http://schemas.microsoft.com/office/powerpoint/2010/main" xmlns="" val="2730822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297418"/>
            <a:ext cx="3478837" cy="369332"/>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algn="just"/>
            <a:r>
              <a:rPr lang="en-US" b="1" dirty="0">
                <a:solidFill>
                  <a:srgbClr val="FFFF00"/>
                </a:solidFill>
                <a:latin typeface="Lucida Calligraphy" pitchFamily="66" charset="0"/>
              </a:rPr>
              <a:t>b. Fluorescent Microscopy </a:t>
            </a:r>
          </a:p>
        </p:txBody>
      </p:sp>
      <p:sp>
        <p:nvSpPr>
          <p:cNvPr id="2" name="TextBox 1"/>
          <p:cNvSpPr txBox="1"/>
          <p:nvPr/>
        </p:nvSpPr>
        <p:spPr>
          <a:xfrm>
            <a:off x="304800" y="1043285"/>
            <a:ext cx="5791200" cy="3371136"/>
          </a:xfrm>
          <a:prstGeom prst="wedgeRoundRect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lgn="just">
              <a:buFont typeface="Arial" pitchFamily="34" charset="0"/>
              <a:buChar char="•"/>
            </a:pPr>
            <a:r>
              <a:rPr lang="en-US" sz="1600" dirty="0" smtClean="0"/>
              <a:t>Dentinal and enamel margins were evaluated with a magnification of 20x with an </a:t>
            </a:r>
            <a:r>
              <a:rPr lang="en-US" sz="1600" dirty="0" err="1" smtClean="0"/>
              <a:t>exitation</a:t>
            </a:r>
            <a:r>
              <a:rPr lang="en-US" sz="1600" dirty="0" smtClean="0"/>
              <a:t> filter of BP 350-460.</a:t>
            </a:r>
          </a:p>
          <a:p>
            <a:pPr marL="285750" indent="-285750" algn="just">
              <a:buFont typeface="Arial" pitchFamily="34" charset="0"/>
              <a:buChar char="•"/>
            </a:pPr>
            <a:endParaRPr lang="en-US" sz="1600" dirty="0" smtClean="0"/>
          </a:p>
          <a:p>
            <a:pPr marL="285750" indent="-285750" algn="just">
              <a:buFont typeface="Arial" pitchFamily="34" charset="0"/>
              <a:buChar char="•"/>
            </a:pPr>
            <a:r>
              <a:rPr lang="en-US" sz="1600" dirty="0" smtClean="0"/>
              <a:t>Samples were dried with compressed air and marginal irregularities were defined as zone of increased </a:t>
            </a:r>
            <a:r>
              <a:rPr lang="en-US" sz="1600" dirty="0" err="1" smtClean="0"/>
              <a:t>fluoroscence</a:t>
            </a:r>
            <a:r>
              <a:rPr lang="en-US" sz="1600" dirty="0" smtClean="0"/>
              <a:t> activity (White lines) and </a:t>
            </a:r>
            <a:r>
              <a:rPr lang="en-US" sz="1600" dirty="0" err="1" smtClean="0"/>
              <a:t>continous</a:t>
            </a:r>
            <a:r>
              <a:rPr lang="en-US" sz="1600" dirty="0" smtClean="0"/>
              <a:t> margins as not showing this phenomenon.</a:t>
            </a:r>
          </a:p>
          <a:p>
            <a:pPr marL="285750" indent="-285750" algn="just">
              <a:buFont typeface="Arial" pitchFamily="34" charset="0"/>
              <a:buChar char="•"/>
            </a:pPr>
            <a:endParaRPr lang="en-US" sz="1600" dirty="0" smtClean="0"/>
          </a:p>
          <a:p>
            <a:pPr marL="285750" indent="-285750" algn="just">
              <a:buFont typeface="Arial" pitchFamily="34" charset="0"/>
              <a:buChar char="•"/>
            </a:pPr>
            <a:r>
              <a:rPr lang="en-US" sz="1600" dirty="0" smtClean="0"/>
              <a:t>By means of surface analysis program the percentage of </a:t>
            </a:r>
            <a:r>
              <a:rPr lang="en-US" sz="1600" dirty="0" err="1" smtClean="0"/>
              <a:t>continious</a:t>
            </a:r>
            <a:r>
              <a:rPr lang="en-US" sz="1600" dirty="0" smtClean="0"/>
              <a:t> margin of the entire length of enamel and dentin margin were calculated.</a:t>
            </a:r>
          </a:p>
        </p:txBody>
      </p:sp>
      <p:sp>
        <p:nvSpPr>
          <p:cNvPr id="4" name="Rectangle 3"/>
          <p:cNvSpPr/>
          <p:nvPr/>
        </p:nvSpPr>
        <p:spPr>
          <a:xfrm>
            <a:off x="0" y="4866501"/>
            <a:ext cx="9132651" cy="276999"/>
          </a:xfrm>
          <a:prstGeom prst="rect">
            <a:avLst/>
          </a:prstGeom>
        </p:spPr>
        <p:txBody>
          <a:bodyPr wrap="square">
            <a:spAutoFit/>
          </a:bodyPr>
          <a:lstStyle/>
          <a:p>
            <a:r>
              <a:rPr lang="en-US" sz="1200" dirty="0" err="1"/>
              <a:t>Seigward</a:t>
            </a:r>
            <a:r>
              <a:rPr lang="en-US" sz="1200" dirty="0"/>
              <a:t> D. </a:t>
            </a:r>
            <a:r>
              <a:rPr lang="en-US" sz="1200" dirty="0" err="1"/>
              <a:t>Heintze</a:t>
            </a:r>
            <a:r>
              <a:rPr lang="en-US" sz="1200" dirty="0"/>
              <a:t>. </a:t>
            </a:r>
            <a:r>
              <a:rPr lang="en-US" sz="1200" dirty="0" err="1"/>
              <a:t>Floroscence</a:t>
            </a:r>
            <a:r>
              <a:rPr lang="en-US" sz="1200" dirty="0"/>
              <a:t> microscopy for the evaluation of class V restorations in-vitro. J </a:t>
            </a:r>
            <a:r>
              <a:rPr lang="en-US" sz="1200" dirty="0" err="1"/>
              <a:t>Adhes</a:t>
            </a:r>
            <a:r>
              <a:rPr lang="en-US" sz="1200" dirty="0"/>
              <a:t> Dent. 2005;1(7):19-28.</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1690479"/>
            <a:ext cx="2618368"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5990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28" y="590550"/>
            <a:ext cx="8001000" cy="2308324"/>
          </a:xfrm>
          <a:prstGeom prst="rect">
            <a:avLst/>
          </a:prstGeom>
        </p:spPr>
        <p:txBody>
          <a:bodyPr wrap="square">
            <a:spAutoFit/>
          </a:bodyPr>
          <a:lstStyle/>
          <a:p>
            <a:pPr algn="just"/>
            <a:r>
              <a:rPr lang="en-US" sz="1600" b="1" dirty="0">
                <a:solidFill>
                  <a:srgbClr val="C00000"/>
                </a:solidFill>
                <a:latin typeface="Lucida Calligraphy" pitchFamily="66" charset="0"/>
              </a:rPr>
              <a:t>CALCIUM HYDROXIDE </a:t>
            </a:r>
            <a:r>
              <a:rPr lang="en-US" sz="1600" b="1" dirty="0" smtClean="0">
                <a:solidFill>
                  <a:srgbClr val="C00000"/>
                </a:solidFill>
                <a:latin typeface="Lucida Calligraphy" pitchFamily="66" charset="0"/>
              </a:rPr>
              <a:t>TECHNIQUE</a:t>
            </a:r>
          </a:p>
          <a:p>
            <a:pPr algn="just"/>
            <a:endParaRPr lang="en-US" sz="1600" dirty="0" smtClean="0"/>
          </a:p>
          <a:p>
            <a:pPr marL="285750" indent="-285750" algn="just">
              <a:buFont typeface="Arial" pitchFamily="34" charset="0"/>
              <a:buChar char="•"/>
            </a:pPr>
            <a:r>
              <a:rPr lang="en-US" sz="1600" dirty="0" smtClean="0"/>
              <a:t>It was </a:t>
            </a:r>
            <a:r>
              <a:rPr lang="en-US" sz="1600" dirty="0"/>
              <a:t>developed for possible use in vivo. </a:t>
            </a:r>
            <a:endParaRPr lang="en-US" sz="1600" dirty="0" smtClean="0"/>
          </a:p>
          <a:p>
            <a:pPr marL="285750" indent="-285750" algn="just">
              <a:buFont typeface="Arial" pitchFamily="34" charset="0"/>
              <a:buChar char="•"/>
            </a:pPr>
            <a:r>
              <a:rPr lang="en-US" sz="1600" b="1" dirty="0" smtClean="0"/>
              <a:t>Borrows</a:t>
            </a:r>
            <a:r>
              <a:rPr lang="en-US" sz="1600" dirty="0" smtClean="0"/>
              <a:t> </a:t>
            </a:r>
            <a:r>
              <a:rPr lang="en-US" sz="1600" dirty="0"/>
              <a:t>suggested the use of a suspension of calcium hydroxide in deionized water as a leakage detection agent. He </a:t>
            </a:r>
            <a:r>
              <a:rPr lang="en-US" sz="1600" dirty="0" smtClean="0"/>
              <a:t>demonstrated </a:t>
            </a:r>
            <a:r>
              <a:rPr lang="en-US" sz="1600" dirty="0"/>
              <a:t>that, after </a:t>
            </a:r>
            <a:r>
              <a:rPr lang="en-US" sz="1600" dirty="0" err="1"/>
              <a:t>thermocycling</a:t>
            </a:r>
            <a:r>
              <a:rPr lang="en-US" sz="1600" dirty="0"/>
              <a:t>, the pH of the margin of acrylic restorations with pure calcium hydroxide base in a suspension of deionized water increased to </a:t>
            </a:r>
            <a:r>
              <a:rPr lang="en-US" sz="1600" dirty="0" smtClean="0"/>
              <a:t>8.0.</a:t>
            </a:r>
          </a:p>
          <a:p>
            <a:pPr marL="285750" indent="-285750" algn="just">
              <a:buFont typeface="Arial" pitchFamily="34" charset="0"/>
              <a:buChar char="•"/>
            </a:pPr>
            <a:r>
              <a:rPr lang="en-US" sz="1600" dirty="0" smtClean="0"/>
              <a:t>A </a:t>
            </a:r>
            <a:r>
              <a:rPr lang="en-US" sz="1600" dirty="0"/>
              <a:t>change in color from yellow to dark purple was recorded as a positive </a:t>
            </a:r>
            <a:r>
              <a:rPr lang="en-US" sz="1600" dirty="0" smtClean="0"/>
              <a:t>result.</a:t>
            </a:r>
          </a:p>
          <a:p>
            <a:pPr algn="just"/>
            <a:endParaRPr lang="en-US" sz="1600" dirty="0"/>
          </a:p>
        </p:txBody>
      </p:sp>
      <p:sp>
        <p:nvSpPr>
          <p:cNvPr id="3" name="Rectangle 2"/>
          <p:cNvSpPr/>
          <p:nvPr/>
        </p:nvSpPr>
        <p:spPr>
          <a:xfrm>
            <a:off x="9728" y="3028950"/>
            <a:ext cx="8192310" cy="1569660"/>
          </a:xfrm>
          <a:prstGeom prst="rect">
            <a:avLst/>
          </a:prstGeom>
        </p:spPr>
        <p:txBody>
          <a:bodyPr wrap="square">
            <a:spAutoFit/>
          </a:bodyPr>
          <a:lstStyle/>
          <a:p>
            <a:r>
              <a:rPr lang="en-US" sz="1600" b="1" dirty="0">
                <a:solidFill>
                  <a:srgbClr val="0070C0"/>
                </a:solidFill>
                <a:latin typeface="Lucida Calligraphy" pitchFamily="66" charset="0"/>
              </a:rPr>
              <a:t>Animal experiments </a:t>
            </a:r>
            <a:endParaRPr lang="en-US" sz="1600" b="1" dirty="0" smtClean="0">
              <a:solidFill>
                <a:srgbClr val="0070C0"/>
              </a:solidFill>
              <a:latin typeface="Lucida Calligraphy" pitchFamily="66" charset="0"/>
            </a:endParaRPr>
          </a:p>
          <a:p>
            <a:endParaRPr lang="en-US" sz="1600" b="1" dirty="0" smtClean="0">
              <a:latin typeface="Lucida Calligraphy" pitchFamily="66" charset="0"/>
            </a:endParaRPr>
          </a:p>
          <a:p>
            <a:pPr marL="285750" indent="-285750">
              <a:buFont typeface="Arial" pitchFamily="34" charset="0"/>
              <a:buChar char="•"/>
            </a:pPr>
            <a:r>
              <a:rPr lang="en-US" sz="1600" dirty="0" smtClean="0"/>
              <a:t>Animal </a:t>
            </a:r>
            <a:r>
              <a:rPr lang="en-US" sz="1600" dirty="0"/>
              <a:t>studies on dogs undergoing endodontic treatment with a minimum 8 months of follow-up is another </a:t>
            </a:r>
            <a:r>
              <a:rPr lang="en-US" sz="1600" dirty="0" smtClean="0"/>
              <a:t>technique</a:t>
            </a:r>
            <a:r>
              <a:rPr lang="en-US" sz="1600" dirty="0"/>
              <a:t>, with radiographs being taken every 2 months and histologic examinations after completion of the </a:t>
            </a:r>
            <a:r>
              <a:rPr lang="en-US" sz="1600" dirty="0" smtClean="0"/>
              <a:t>follow up </a:t>
            </a:r>
            <a:r>
              <a:rPr lang="en-US" sz="1600" dirty="0"/>
              <a:t>period </a:t>
            </a:r>
            <a:r>
              <a:rPr lang="en-US" sz="1600" dirty="0" smtClean="0"/>
              <a:t>. </a:t>
            </a:r>
          </a:p>
          <a:p>
            <a:pPr marL="285750" indent="-285750">
              <a:buFont typeface="Arial" pitchFamily="34" charset="0"/>
              <a:buChar char="•"/>
            </a:pPr>
            <a:r>
              <a:rPr lang="en-US" sz="1600" dirty="0" smtClean="0"/>
              <a:t>More </a:t>
            </a:r>
            <a:r>
              <a:rPr lang="en-US" sz="1600" dirty="0"/>
              <a:t>extensive </a:t>
            </a:r>
            <a:r>
              <a:rPr lang="en-US" sz="1600" dirty="0" smtClean="0"/>
              <a:t>studies </a:t>
            </a:r>
            <a:r>
              <a:rPr lang="en-US" sz="1600" dirty="0"/>
              <a:t>are necessary </a:t>
            </a:r>
            <a:r>
              <a:rPr lang="en-US" sz="1600" dirty="0" smtClean="0"/>
              <a:t>for efficient </a:t>
            </a:r>
            <a:r>
              <a:rPr lang="en-US" sz="1600" dirty="0"/>
              <a:t>system for </a:t>
            </a:r>
            <a:r>
              <a:rPr lang="en-US" sz="1600" dirty="0" err="1"/>
              <a:t>microleakage</a:t>
            </a:r>
            <a:r>
              <a:rPr lang="en-US" sz="1600" dirty="0"/>
              <a:t> </a:t>
            </a:r>
            <a:r>
              <a:rPr lang="en-US" sz="1600" dirty="0" smtClean="0"/>
              <a:t>studies.</a:t>
            </a:r>
            <a:endParaRPr lang="en-US" sz="1600" dirty="0"/>
          </a:p>
        </p:txBody>
      </p:sp>
      <p:sp>
        <p:nvSpPr>
          <p:cNvPr id="4" name="Rectangle 3"/>
          <p:cNvSpPr/>
          <p:nvPr/>
        </p:nvSpPr>
        <p:spPr>
          <a:xfrm>
            <a:off x="3352800" y="32266"/>
            <a:ext cx="189346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n-US" b="1" dirty="0">
                <a:solidFill>
                  <a:schemeClr val="bg1"/>
                </a:solidFill>
                <a:latin typeface="Lucida Calligraphy" pitchFamily="66" charset="0"/>
              </a:rPr>
              <a:t>Miscellaneous</a:t>
            </a:r>
          </a:p>
        </p:txBody>
      </p:sp>
      <p:sp>
        <p:nvSpPr>
          <p:cNvPr id="5" name="Rectangle 4"/>
          <p:cNvSpPr/>
          <p:nvPr/>
        </p:nvSpPr>
        <p:spPr>
          <a:xfrm>
            <a:off x="914400" y="4866501"/>
            <a:ext cx="7997825" cy="276999"/>
          </a:xfrm>
          <a:prstGeom prst="rect">
            <a:avLst/>
          </a:prstGeom>
        </p:spPr>
        <p:txBody>
          <a:bodyPr wrap="square">
            <a:spAutoFit/>
          </a:bodyPr>
          <a:lstStyle/>
          <a:p>
            <a:r>
              <a:rPr lang="en-US" sz="1200" dirty="0" smtClean="0"/>
              <a:t>Gonzalez et al. </a:t>
            </a:r>
            <a:r>
              <a:rPr lang="en-US" sz="1200" dirty="0" err="1"/>
              <a:t>M</a:t>
            </a:r>
            <a:r>
              <a:rPr lang="en-US" sz="1200" dirty="0" err="1" smtClean="0"/>
              <a:t>icroleakage</a:t>
            </a:r>
            <a:r>
              <a:rPr lang="en-US" sz="1200" dirty="0"/>
              <a:t> testing. Annals </a:t>
            </a:r>
            <a:r>
              <a:rPr lang="en-US" sz="1200" dirty="0" smtClean="0"/>
              <a:t>of Dentistry. 1997;1(4):3137.</a:t>
            </a:r>
            <a:endParaRPr lang="en-US" sz="1200" dirty="0"/>
          </a:p>
        </p:txBody>
      </p:sp>
    </p:spTree>
    <p:extLst>
      <p:ext uri="{BB962C8B-B14F-4D97-AF65-F5344CB8AC3E}">
        <p14:creationId xmlns:p14="http://schemas.microsoft.com/office/powerpoint/2010/main" xmlns="" val="1492991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495550"/>
            <a:ext cx="4038600" cy="2035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61950"/>
            <a:ext cx="7924800" cy="1815882"/>
          </a:xfrm>
          <a:prstGeom prst="rect">
            <a:avLst/>
          </a:prstGeom>
        </p:spPr>
        <p:txBody>
          <a:bodyPr wrap="square">
            <a:spAutoFit/>
          </a:bodyPr>
          <a:lstStyle/>
          <a:p>
            <a:endParaRPr lang="en-US" sz="1600" dirty="0"/>
          </a:p>
          <a:p>
            <a:pPr marL="285750" indent="-285750">
              <a:buFont typeface="Arial" pitchFamily="34" charset="0"/>
              <a:buChar char="•"/>
            </a:pPr>
            <a:r>
              <a:rPr lang="en-US" sz="1600" dirty="0"/>
              <a:t>This method involves placing a certain amount of tracers on the cavity floor prior to insertion of the restorative material. </a:t>
            </a:r>
            <a:endParaRPr lang="en-US" sz="1600" dirty="0" smtClean="0"/>
          </a:p>
          <a:p>
            <a:pPr marL="285750" indent="-285750">
              <a:buFont typeface="Arial" pitchFamily="34" charset="0"/>
              <a:buChar char="•"/>
            </a:pPr>
            <a:r>
              <a:rPr lang="en-US" sz="1600" dirty="0" smtClean="0"/>
              <a:t>After </a:t>
            </a:r>
            <a:r>
              <a:rPr lang="en-US" sz="1600" dirty="0"/>
              <a:t>a stipulated period of time the tooth is immersed in a definite volume of the medium. The amount of the tracers which leaks into the medium is </a:t>
            </a:r>
            <a:r>
              <a:rPr lang="en-US" sz="1600" dirty="0" smtClean="0"/>
              <a:t>measured.</a:t>
            </a:r>
            <a:endParaRPr lang="en-US" sz="1600" dirty="0"/>
          </a:p>
          <a:p>
            <a:pPr marL="285750" indent="-285750">
              <a:buFont typeface="Arial" pitchFamily="34" charset="0"/>
              <a:buChar char="•"/>
            </a:pPr>
            <a:r>
              <a:rPr lang="en-US" sz="1600" dirty="0"/>
              <a:t>M</a:t>
            </a:r>
            <a:r>
              <a:rPr lang="en-US" sz="1600" dirty="0" smtClean="0"/>
              <a:t>odified </a:t>
            </a:r>
            <a:r>
              <a:rPr lang="en-US" sz="1600" dirty="0"/>
              <a:t>by using calcium hydroxide in place of tracers at the base of the cavity. </a:t>
            </a:r>
          </a:p>
        </p:txBody>
      </p:sp>
      <p:sp>
        <p:nvSpPr>
          <p:cNvPr id="3" name="Rectangle 2"/>
          <p:cNvSpPr/>
          <p:nvPr/>
        </p:nvSpPr>
        <p:spPr>
          <a:xfrm>
            <a:off x="76200" y="-55781"/>
            <a:ext cx="4572000" cy="646331"/>
          </a:xfrm>
          <a:prstGeom prst="rect">
            <a:avLst/>
          </a:prstGeom>
        </p:spPr>
        <p:txBody>
          <a:bodyPr>
            <a:spAutoFit/>
          </a:bodyPr>
          <a:lstStyle/>
          <a:p>
            <a:endParaRPr lang="en-US" dirty="0">
              <a:solidFill>
                <a:srgbClr val="7030A0"/>
              </a:solidFill>
              <a:latin typeface="Lucida Calligraphy" pitchFamily="66" charset="0"/>
            </a:endParaRPr>
          </a:p>
          <a:p>
            <a:r>
              <a:rPr lang="en-US" b="1" dirty="0">
                <a:solidFill>
                  <a:srgbClr val="7030A0"/>
                </a:solidFill>
                <a:latin typeface="Lucida Calligraphy" pitchFamily="66" charset="0"/>
              </a:rPr>
              <a:t>Reverse Diffusion Method </a:t>
            </a:r>
            <a:endParaRPr lang="en-US" dirty="0">
              <a:solidFill>
                <a:srgbClr val="7030A0"/>
              </a:solidFill>
              <a:latin typeface="Lucida Calligraphy" pitchFamily="66" charset="0"/>
            </a:endParaRPr>
          </a:p>
        </p:txBody>
      </p:sp>
      <p:sp>
        <p:nvSpPr>
          <p:cNvPr id="5" name="TextBox 4"/>
          <p:cNvSpPr txBox="1"/>
          <p:nvPr/>
        </p:nvSpPr>
        <p:spPr>
          <a:xfrm>
            <a:off x="1447800" y="4866501"/>
            <a:ext cx="7086600" cy="276999"/>
          </a:xfrm>
          <a:prstGeom prst="rect">
            <a:avLst/>
          </a:prstGeom>
          <a:noFill/>
        </p:spPr>
        <p:txBody>
          <a:bodyPr wrap="square" rtlCol="0">
            <a:spAutoFit/>
          </a:bodyPr>
          <a:lstStyle/>
          <a:p>
            <a:r>
              <a:rPr lang="en-US" sz="1200" dirty="0"/>
              <a:t>Textbook of Operative Dentistry </a:t>
            </a:r>
            <a:r>
              <a:rPr lang="en-US" sz="1200" dirty="0" smtClean="0"/>
              <a:t>, </a:t>
            </a:r>
            <a:r>
              <a:rPr lang="en-US" sz="1200" dirty="0" err="1" smtClean="0"/>
              <a:t>Vimal</a:t>
            </a:r>
            <a:r>
              <a:rPr lang="en-US" sz="1200" dirty="0" smtClean="0"/>
              <a:t> K </a:t>
            </a:r>
            <a:r>
              <a:rPr lang="en-US" sz="1200" dirty="0" err="1" smtClean="0"/>
              <a:t>Siikri</a:t>
            </a:r>
            <a:r>
              <a:rPr lang="en-US" sz="1200" dirty="0"/>
              <a:t> </a:t>
            </a:r>
            <a:r>
              <a:rPr lang="en-US" sz="1200" dirty="0" smtClean="0"/>
              <a:t>– 4</a:t>
            </a:r>
            <a:r>
              <a:rPr lang="en-US" sz="1200" baseline="30000" dirty="0" smtClean="0"/>
              <a:t>th</a:t>
            </a:r>
            <a:r>
              <a:rPr lang="en-US" sz="1200" dirty="0" smtClean="0"/>
              <a:t> edition.</a:t>
            </a:r>
            <a:endParaRPr lang="en-US" sz="1200" dirty="0"/>
          </a:p>
        </p:txBody>
      </p:sp>
    </p:spTree>
    <p:extLst>
      <p:ext uri="{BB962C8B-B14F-4D97-AF65-F5344CB8AC3E}">
        <p14:creationId xmlns:p14="http://schemas.microsoft.com/office/powerpoint/2010/main" xmlns="" val="37598187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55" y="18631"/>
            <a:ext cx="7960749" cy="2554545"/>
          </a:xfrm>
          <a:prstGeom prst="rect">
            <a:avLst/>
          </a:prstGeom>
        </p:spPr>
        <p:txBody>
          <a:bodyPr wrap="square">
            <a:spAutoFit/>
          </a:bodyPr>
          <a:lstStyle/>
          <a:p>
            <a:pPr marL="285750" indent="-285750" algn="just">
              <a:buFont typeface="Arial" pitchFamily="34" charset="0"/>
              <a:buChar char="•"/>
            </a:pPr>
            <a:endParaRPr lang="en-US" sz="1600" dirty="0" smtClean="0">
              <a:solidFill>
                <a:srgbClr val="C00000"/>
              </a:solidFill>
            </a:endParaRPr>
          </a:p>
          <a:p>
            <a:pPr algn="just"/>
            <a:r>
              <a:rPr lang="en-US" sz="1600" b="1" dirty="0" smtClean="0">
                <a:solidFill>
                  <a:srgbClr val="C00000"/>
                </a:solidFill>
                <a:latin typeface="Lucida Calligraphy" pitchFamily="66" charset="0"/>
              </a:rPr>
              <a:t>Three-dimensional Methods</a:t>
            </a:r>
          </a:p>
          <a:p>
            <a:pPr marL="285750" indent="-285750" algn="just">
              <a:buFont typeface="Arial" pitchFamily="34" charset="0"/>
              <a:buChar char="•"/>
            </a:pPr>
            <a:endParaRPr lang="en-US" sz="1600" b="1" dirty="0">
              <a:solidFill>
                <a:srgbClr val="C00000"/>
              </a:solidFill>
              <a:latin typeface="Lucida Calligraphy" pitchFamily="66" charset="0"/>
            </a:endParaRPr>
          </a:p>
          <a:p>
            <a:pPr marL="285750" indent="-285750" algn="just">
              <a:buFont typeface="Arial" pitchFamily="34" charset="0"/>
              <a:buChar char="•"/>
            </a:pPr>
            <a:r>
              <a:rPr lang="en-US" sz="1600" dirty="0"/>
              <a:t>Three-dimensional method CBCT </a:t>
            </a:r>
            <a:r>
              <a:rPr lang="en-US" sz="1600" dirty="0" smtClean="0"/>
              <a:t>and </a:t>
            </a:r>
            <a:r>
              <a:rPr lang="en-US" sz="1600" dirty="0"/>
              <a:t>SEM </a:t>
            </a:r>
            <a:r>
              <a:rPr lang="en-US" sz="1600" dirty="0" smtClean="0"/>
              <a:t>evaluation </a:t>
            </a:r>
            <a:r>
              <a:rPr lang="en-US" sz="1600" dirty="0"/>
              <a:t>can be used for evaluation of maximum and minimum amounts of voids and dentin diffusion of sealer in </a:t>
            </a:r>
            <a:r>
              <a:rPr lang="en-US" sz="1600" dirty="0" err="1"/>
              <a:t>obturation</a:t>
            </a:r>
            <a:r>
              <a:rPr lang="en-US" sz="1600" dirty="0"/>
              <a:t> materials and </a:t>
            </a:r>
            <a:r>
              <a:rPr lang="en-US" sz="1600" dirty="0" smtClean="0"/>
              <a:t>can </a:t>
            </a:r>
            <a:r>
              <a:rPr lang="en-US" sz="1600" dirty="0"/>
              <a:t>be representative of leakage potential of endodontic materials. </a:t>
            </a:r>
            <a:endParaRPr lang="en-US" sz="1600" dirty="0" smtClean="0"/>
          </a:p>
          <a:p>
            <a:pPr marL="285750" indent="-285750" algn="just">
              <a:buFont typeface="Arial" pitchFamily="34" charset="0"/>
              <a:buChar char="•"/>
            </a:pPr>
            <a:r>
              <a:rPr lang="en-US" sz="1600" dirty="0" smtClean="0"/>
              <a:t>Bond </a:t>
            </a:r>
            <a:r>
              <a:rPr lang="en-US" sz="1600" dirty="0"/>
              <a:t>strength, push-out bond strength and bond </a:t>
            </a:r>
            <a:r>
              <a:rPr lang="en-US" sz="1600" dirty="0" smtClean="0"/>
              <a:t>durability </a:t>
            </a:r>
            <a:r>
              <a:rPr lang="en-US" sz="1600" dirty="0"/>
              <a:t>(92) can reveal leakage potential of endodontic materials. </a:t>
            </a:r>
            <a:endParaRPr lang="en-US" sz="1600" b="1" dirty="0" smtClean="0">
              <a:solidFill>
                <a:srgbClr val="C00000"/>
              </a:solidFill>
              <a:latin typeface="Lucida Calligraphy" pitchFamily="66" charset="0"/>
            </a:endParaRPr>
          </a:p>
          <a:p>
            <a:pPr marL="285750" indent="-285750" algn="just">
              <a:buFont typeface="Arial" pitchFamily="34" charset="0"/>
              <a:buChar char="•"/>
            </a:pPr>
            <a:endParaRPr lang="en-US" sz="1600" b="1" dirty="0" smtClean="0">
              <a:latin typeface="Lucida Calligraphy" pitchFamily="66" charset="0"/>
            </a:endParaRPr>
          </a:p>
        </p:txBody>
      </p:sp>
      <p:sp>
        <p:nvSpPr>
          <p:cNvPr id="5" name="Rectangle 4"/>
          <p:cNvSpPr/>
          <p:nvPr/>
        </p:nvSpPr>
        <p:spPr>
          <a:xfrm>
            <a:off x="1" y="4676775"/>
            <a:ext cx="8153400" cy="461665"/>
          </a:xfrm>
          <a:prstGeom prst="rect">
            <a:avLst/>
          </a:prstGeom>
        </p:spPr>
        <p:txBody>
          <a:bodyPr wrap="square">
            <a:spAutoFit/>
          </a:bodyPr>
          <a:lstStyle/>
          <a:p>
            <a:r>
              <a:rPr lang="en-US" sz="1200" dirty="0" err="1"/>
              <a:t>Farnaz</a:t>
            </a:r>
            <a:r>
              <a:rPr lang="en-US" sz="1200" dirty="0"/>
              <a:t> </a:t>
            </a:r>
            <a:r>
              <a:rPr lang="en-US" sz="1200" dirty="0" err="1"/>
              <a:t>Jafari</a:t>
            </a:r>
            <a:r>
              <a:rPr lang="en-US" sz="1200" dirty="0"/>
              <a:t> </a:t>
            </a:r>
            <a:r>
              <a:rPr lang="en-US" sz="1200" dirty="0" smtClean="0"/>
              <a:t>et al. Importance </a:t>
            </a:r>
            <a:r>
              <a:rPr lang="en-US" sz="1200" dirty="0"/>
              <a:t>and methodologies of endodontic </a:t>
            </a:r>
            <a:r>
              <a:rPr lang="en-US" sz="1200" dirty="0" err="1"/>
              <a:t>microleakage</a:t>
            </a:r>
            <a:r>
              <a:rPr lang="en-US" sz="1200" dirty="0"/>
              <a:t> studies: A systematic </a:t>
            </a:r>
            <a:r>
              <a:rPr lang="en-US" sz="1200" dirty="0" smtClean="0"/>
              <a:t>review. </a:t>
            </a:r>
            <a:r>
              <a:rPr lang="fr-FR" sz="1200" dirty="0" smtClean="0"/>
              <a:t>J </a:t>
            </a:r>
            <a:r>
              <a:rPr lang="fr-FR" sz="1200" dirty="0"/>
              <a:t>Clin </a:t>
            </a:r>
            <a:r>
              <a:rPr lang="fr-FR" sz="1200" dirty="0" err="1"/>
              <a:t>Exp</a:t>
            </a:r>
            <a:r>
              <a:rPr lang="fr-FR" sz="1200" dirty="0"/>
              <a:t> Dent. 2017;9(6):e812-9.</a:t>
            </a:r>
            <a:endParaRPr 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90416" y="2417855"/>
            <a:ext cx="3629025" cy="2288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4357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 y="-19050"/>
            <a:ext cx="7991475" cy="2554545"/>
          </a:xfrm>
          <a:prstGeom prst="rect">
            <a:avLst/>
          </a:prstGeom>
        </p:spPr>
        <p:txBody>
          <a:bodyPr wrap="square">
            <a:spAutoFit/>
          </a:bodyPr>
          <a:lstStyle/>
          <a:p>
            <a:pPr marL="285750" indent="-285750" algn="just">
              <a:buFont typeface="Arial" pitchFamily="34" charset="0"/>
              <a:buChar char="•"/>
            </a:pPr>
            <a:endParaRPr lang="en-US" sz="1600" dirty="0">
              <a:solidFill>
                <a:srgbClr val="C00000"/>
              </a:solidFill>
            </a:endParaRPr>
          </a:p>
          <a:p>
            <a:pPr algn="just"/>
            <a:r>
              <a:rPr lang="en-US" sz="1600" b="1" dirty="0">
                <a:solidFill>
                  <a:srgbClr val="C00000"/>
                </a:solidFill>
                <a:latin typeface="Lucida Calligraphy" pitchFamily="66" charset="0"/>
              </a:rPr>
              <a:t>Laser </a:t>
            </a:r>
            <a:r>
              <a:rPr lang="en-US" sz="1600" b="1" dirty="0" err="1">
                <a:solidFill>
                  <a:srgbClr val="C00000"/>
                </a:solidFill>
                <a:latin typeface="Lucida Calligraphy" pitchFamily="66" charset="0"/>
              </a:rPr>
              <a:t>Microspectral</a:t>
            </a:r>
            <a:r>
              <a:rPr lang="en-US" sz="1600" b="1" dirty="0">
                <a:solidFill>
                  <a:srgbClr val="C00000"/>
                </a:solidFill>
                <a:latin typeface="Lucida Calligraphy" pitchFamily="66" charset="0"/>
              </a:rPr>
              <a:t> </a:t>
            </a:r>
            <a:r>
              <a:rPr lang="en-US" sz="1600" b="1" dirty="0" smtClean="0">
                <a:solidFill>
                  <a:srgbClr val="C00000"/>
                </a:solidFill>
                <a:latin typeface="Lucida Calligraphy" pitchFamily="66" charset="0"/>
              </a:rPr>
              <a:t>Analysis</a:t>
            </a:r>
          </a:p>
          <a:p>
            <a:pPr algn="just"/>
            <a:endParaRPr lang="en-US" sz="1600" b="1" dirty="0" smtClean="0">
              <a:solidFill>
                <a:srgbClr val="C00000"/>
              </a:solidFill>
              <a:latin typeface="Lucida Calligraphy" pitchFamily="66" charset="0"/>
            </a:endParaRPr>
          </a:p>
          <a:p>
            <a:pPr marL="285750" indent="-285750" algn="just">
              <a:buFont typeface="Arial" pitchFamily="34" charset="0"/>
              <a:buChar char="•"/>
            </a:pPr>
            <a:r>
              <a:rPr lang="en-US" sz="1600" dirty="0"/>
              <a:t>D</a:t>
            </a:r>
            <a:r>
              <a:rPr lang="en-US" sz="1600" dirty="0" smtClean="0"/>
              <a:t>evice </a:t>
            </a:r>
            <a:r>
              <a:rPr lang="en-US" sz="1600" dirty="0"/>
              <a:t>consists of an infrared pulsed laser, usually with ruby or </a:t>
            </a:r>
            <a:r>
              <a:rPr lang="en-US" sz="1600" dirty="0" err="1"/>
              <a:t>neodimium</a:t>
            </a:r>
            <a:r>
              <a:rPr lang="en-US" sz="1600" dirty="0"/>
              <a:t> doped glass as active medium. </a:t>
            </a:r>
            <a:endParaRPr lang="en-US" sz="1600" dirty="0" smtClean="0"/>
          </a:p>
          <a:p>
            <a:pPr marL="285750" indent="-285750" algn="just">
              <a:buFont typeface="Arial" pitchFamily="34" charset="0"/>
              <a:buChar char="•"/>
            </a:pPr>
            <a:r>
              <a:rPr lang="en-US" sz="1600" dirty="0" smtClean="0"/>
              <a:t>The </a:t>
            </a:r>
            <a:r>
              <a:rPr lang="en-US" sz="1600" dirty="0"/>
              <a:t>radiation produced by the discharge is focused to the input slit of </a:t>
            </a:r>
            <a:r>
              <a:rPr lang="en-US" sz="1600" dirty="0" smtClean="0"/>
              <a:t>spectrophotometer which will </a:t>
            </a:r>
            <a:r>
              <a:rPr lang="en-US" sz="1600" dirty="0"/>
              <a:t>give the emission spectrum of the atoms contained in the plasma. </a:t>
            </a:r>
            <a:endParaRPr lang="en-US" sz="1600" dirty="0" smtClean="0"/>
          </a:p>
          <a:p>
            <a:pPr marL="285750" indent="-285750" algn="just">
              <a:buFont typeface="Arial" pitchFamily="34" charset="0"/>
              <a:buChar char="•"/>
            </a:pPr>
            <a:r>
              <a:rPr lang="en-US" sz="1600" dirty="0" smtClean="0"/>
              <a:t>It </a:t>
            </a:r>
            <a:r>
              <a:rPr lang="en-US" sz="1600" dirty="0"/>
              <a:t>gives the possibility to measure the infiltration of </a:t>
            </a:r>
            <a:r>
              <a:rPr lang="en-US" sz="1600" dirty="0" smtClean="0"/>
              <a:t>dye </a:t>
            </a:r>
            <a:r>
              <a:rPr lang="en-US" sz="1600" dirty="0"/>
              <a:t>substances in the porous regions of filled tooth. </a:t>
            </a:r>
          </a:p>
        </p:txBody>
      </p:sp>
      <p:pic>
        <p:nvPicPr>
          <p:cNvPr id="17410" name="Picture 2" descr="Frontiers | Chemometrics-Assisted Raman Spectroscopy Characterization of  Tunable Polymer-Peptide Hybrids for Dental Tissue Repair | Material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2343150"/>
            <a:ext cx="3055828"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52600" y="4809351"/>
            <a:ext cx="7086600" cy="276999"/>
          </a:xfrm>
          <a:prstGeom prst="rect">
            <a:avLst/>
          </a:prstGeom>
          <a:noFill/>
        </p:spPr>
        <p:txBody>
          <a:bodyPr wrap="square" rtlCol="0">
            <a:spAutoFit/>
          </a:bodyPr>
          <a:lstStyle/>
          <a:p>
            <a:r>
              <a:rPr lang="en-US" sz="1200" dirty="0"/>
              <a:t>Textbook of Operative Dentistry </a:t>
            </a:r>
            <a:r>
              <a:rPr lang="en-US" sz="1200" dirty="0" smtClean="0"/>
              <a:t>, </a:t>
            </a:r>
            <a:r>
              <a:rPr lang="en-US" sz="1200" dirty="0" err="1" smtClean="0"/>
              <a:t>Vimal</a:t>
            </a:r>
            <a:r>
              <a:rPr lang="en-US" sz="1200" dirty="0" smtClean="0"/>
              <a:t> K </a:t>
            </a:r>
            <a:r>
              <a:rPr lang="en-US" sz="1200" dirty="0" err="1" smtClean="0"/>
              <a:t>Siikri</a:t>
            </a:r>
            <a:r>
              <a:rPr lang="en-US" sz="1200" dirty="0"/>
              <a:t> </a:t>
            </a:r>
            <a:r>
              <a:rPr lang="en-US" sz="1200" dirty="0" smtClean="0"/>
              <a:t>– 4</a:t>
            </a:r>
            <a:r>
              <a:rPr lang="en-US" sz="1200" baseline="30000" dirty="0" smtClean="0"/>
              <a:t>th</a:t>
            </a:r>
            <a:r>
              <a:rPr lang="en-US" sz="1200" dirty="0" smtClean="0"/>
              <a:t> edition.</a:t>
            </a:r>
            <a:endParaRPr lang="en-US" sz="1200" dirty="0"/>
          </a:p>
        </p:txBody>
      </p:sp>
    </p:spTree>
    <p:extLst>
      <p:ext uri="{BB962C8B-B14F-4D97-AF65-F5344CB8AC3E}">
        <p14:creationId xmlns:p14="http://schemas.microsoft.com/office/powerpoint/2010/main" xmlns="" val="3043069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73" y="971550"/>
            <a:ext cx="7586527" cy="3046988"/>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itchFamily="34" charset="0"/>
              <a:buChar char="•"/>
            </a:pPr>
            <a:r>
              <a:rPr lang="en-US" sz="1600" dirty="0">
                <a:solidFill>
                  <a:schemeClr val="tx1"/>
                </a:solidFill>
              </a:rPr>
              <a:t>P</a:t>
            </a:r>
            <a:r>
              <a:rPr lang="en-US" sz="1600" dirty="0" smtClean="0">
                <a:solidFill>
                  <a:schemeClr val="tx1"/>
                </a:solidFill>
              </a:rPr>
              <a:t>roduced </a:t>
            </a:r>
            <a:r>
              <a:rPr lang="en-US" sz="1600" dirty="0">
                <a:solidFill>
                  <a:schemeClr val="tx1"/>
                </a:solidFill>
              </a:rPr>
              <a:t>in vitro using either bacterial cultures or a chemical system-the acidified gelatin gel </a:t>
            </a:r>
            <a:r>
              <a:rPr lang="en-US" sz="1600" dirty="0" smtClean="0">
                <a:solidFill>
                  <a:schemeClr val="tx1"/>
                </a:solidFill>
              </a:rPr>
              <a:t>technique developed </a:t>
            </a:r>
            <a:r>
              <a:rPr lang="en-US" sz="1600" dirty="0">
                <a:solidFill>
                  <a:schemeClr val="tx1"/>
                </a:solidFill>
              </a:rPr>
              <a:t>by </a:t>
            </a:r>
            <a:r>
              <a:rPr lang="en-US" sz="1600" dirty="0" smtClean="0">
                <a:solidFill>
                  <a:schemeClr val="tx1"/>
                </a:solidFill>
              </a:rPr>
              <a:t>Silverstone.</a:t>
            </a:r>
          </a:p>
          <a:p>
            <a:pPr marL="285750" indent="-285750" algn="just">
              <a:buFont typeface="Arial" pitchFamily="34" charset="0"/>
              <a:buChar char="•"/>
            </a:pPr>
            <a:endParaRPr lang="en-US" sz="1600" b="1" dirty="0">
              <a:solidFill>
                <a:schemeClr val="tx1"/>
              </a:solidFill>
            </a:endParaRPr>
          </a:p>
          <a:p>
            <a:pPr marL="285750" indent="-285750" algn="just">
              <a:buFont typeface="Arial" pitchFamily="34" charset="0"/>
              <a:buChar char="•"/>
            </a:pPr>
            <a:r>
              <a:rPr lang="en-US" sz="1600" b="1" dirty="0" smtClean="0">
                <a:solidFill>
                  <a:schemeClr val="tx1"/>
                </a:solidFill>
              </a:rPr>
              <a:t>Ellis </a:t>
            </a:r>
            <a:r>
              <a:rPr lang="en-US" sz="1600" b="1" dirty="0">
                <a:solidFill>
                  <a:schemeClr val="tx1"/>
                </a:solidFill>
              </a:rPr>
              <a:t>and Brown </a:t>
            </a:r>
            <a:r>
              <a:rPr lang="en-US" sz="1600" dirty="0">
                <a:solidFill>
                  <a:schemeClr val="tx1"/>
                </a:solidFill>
              </a:rPr>
              <a:t>used a bacterial </a:t>
            </a:r>
            <a:r>
              <a:rPr lang="en-US" sz="1600" dirty="0" smtClean="0">
                <a:solidFill>
                  <a:schemeClr val="tx1"/>
                </a:solidFill>
              </a:rPr>
              <a:t>technique to </a:t>
            </a:r>
            <a:r>
              <a:rPr lang="en-US" sz="1600" dirty="0">
                <a:solidFill>
                  <a:schemeClr val="tx1"/>
                </a:solidFill>
              </a:rPr>
              <a:t>produce artificial caries at the interface of the amalgam restoration and the tooth. Thus they linked the development of </a:t>
            </a:r>
            <a:r>
              <a:rPr lang="en-US" sz="1600" dirty="0" smtClean="0">
                <a:solidFill>
                  <a:schemeClr val="tx1"/>
                </a:solidFill>
              </a:rPr>
              <a:t>carious </a:t>
            </a:r>
            <a:r>
              <a:rPr lang="en-US" sz="1600" dirty="0">
                <a:solidFill>
                  <a:schemeClr val="tx1"/>
                </a:solidFill>
              </a:rPr>
              <a:t>lesions with </a:t>
            </a:r>
            <a:r>
              <a:rPr lang="en-US" sz="1600" dirty="0" err="1">
                <a:solidFill>
                  <a:schemeClr val="tx1"/>
                </a:solidFill>
              </a:rPr>
              <a:t>microleakage</a:t>
            </a:r>
            <a:r>
              <a:rPr lang="en-US" sz="1600" dirty="0">
                <a:solidFill>
                  <a:schemeClr val="tx1"/>
                </a:solidFill>
              </a:rPr>
              <a:t>, but they did not describe the histological features of the lesions that they produced. </a:t>
            </a:r>
            <a:endParaRPr lang="en-US" sz="1600" dirty="0" smtClean="0">
              <a:solidFill>
                <a:schemeClr val="tx1"/>
              </a:solidFill>
            </a:endParaRPr>
          </a:p>
          <a:p>
            <a:pPr marL="285750" indent="-285750" algn="just">
              <a:buFont typeface="Arial" pitchFamily="34" charset="0"/>
              <a:buChar char="•"/>
            </a:pPr>
            <a:endParaRPr lang="en-US" sz="1600" dirty="0" smtClean="0">
              <a:solidFill>
                <a:schemeClr val="tx1"/>
              </a:solidFill>
            </a:endParaRPr>
          </a:p>
          <a:p>
            <a:pPr marL="285750" indent="-285750" algn="just">
              <a:buFont typeface="Arial" pitchFamily="34" charset="0"/>
              <a:buChar char="•"/>
            </a:pPr>
            <a:r>
              <a:rPr lang="en-US" sz="1600" dirty="0">
                <a:solidFill>
                  <a:schemeClr val="tx1"/>
                </a:solidFill>
              </a:rPr>
              <a:t>L</a:t>
            </a:r>
            <a:r>
              <a:rPr lang="en-US" sz="1600" dirty="0" smtClean="0">
                <a:solidFill>
                  <a:schemeClr val="tx1"/>
                </a:solidFill>
              </a:rPr>
              <a:t>esions </a:t>
            </a:r>
            <a:r>
              <a:rPr lang="en-US" sz="1600" dirty="0">
                <a:solidFill>
                  <a:schemeClr val="tx1"/>
                </a:solidFill>
              </a:rPr>
              <a:t>in polarized </a:t>
            </a:r>
            <a:r>
              <a:rPr lang="en-US" sz="1600" dirty="0" smtClean="0">
                <a:solidFill>
                  <a:schemeClr val="tx1"/>
                </a:solidFill>
              </a:rPr>
              <a:t>light: an </a:t>
            </a:r>
            <a:r>
              <a:rPr lang="en-US" sz="1600" dirty="0">
                <a:solidFill>
                  <a:schemeClr val="tx1"/>
                </a:solidFill>
              </a:rPr>
              <a:t>‘outer’ lesion and a ‘cavity wall’ lesion. The outer lesion showed the features of primary attack, while the cavity wall lesion was formed by </a:t>
            </a:r>
            <a:r>
              <a:rPr lang="en-US" sz="1600" dirty="0" err="1">
                <a:solidFill>
                  <a:schemeClr val="tx1"/>
                </a:solidFill>
              </a:rPr>
              <a:t>microleakage</a:t>
            </a:r>
            <a:r>
              <a:rPr lang="en-US" sz="1600" dirty="0">
                <a:solidFill>
                  <a:schemeClr val="tx1"/>
                </a:solidFill>
              </a:rPr>
              <a:t> of ions from the acidified gelatin gel into the </a:t>
            </a:r>
            <a:r>
              <a:rPr lang="en-US" sz="1600" dirty="0" smtClean="0">
                <a:solidFill>
                  <a:schemeClr val="tx1"/>
                </a:solidFill>
              </a:rPr>
              <a:t>restoration dental </a:t>
            </a:r>
            <a:r>
              <a:rPr lang="en-US" sz="1600" dirty="0">
                <a:solidFill>
                  <a:schemeClr val="tx1"/>
                </a:solidFill>
              </a:rPr>
              <a:t>tissue interface. </a:t>
            </a:r>
          </a:p>
        </p:txBody>
      </p:sp>
      <p:sp>
        <p:nvSpPr>
          <p:cNvPr id="3" name="Rectangle 2"/>
          <p:cNvSpPr/>
          <p:nvPr/>
        </p:nvSpPr>
        <p:spPr>
          <a:xfrm>
            <a:off x="3276600" y="209550"/>
            <a:ext cx="1835759"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dirty="0"/>
              <a:t>Artificial caries </a:t>
            </a:r>
          </a:p>
        </p:txBody>
      </p:sp>
      <p:sp>
        <p:nvSpPr>
          <p:cNvPr id="4" name="Rectangle 3"/>
          <p:cNvSpPr/>
          <p:nvPr/>
        </p:nvSpPr>
        <p:spPr>
          <a:xfrm>
            <a:off x="1981200" y="4777557"/>
            <a:ext cx="5076326" cy="276999"/>
          </a:xfrm>
          <a:prstGeom prst="rect">
            <a:avLst/>
          </a:prstGeom>
        </p:spPr>
        <p:txBody>
          <a:bodyPr wrap="none">
            <a:spAutoFit/>
          </a:bodyPr>
          <a:lstStyle/>
          <a:p>
            <a:r>
              <a:rPr lang="en-US" sz="1200" dirty="0"/>
              <a:t>Edwina A. M. </a:t>
            </a:r>
            <a:r>
              <a:rPr lang="en-US" sz="1200" dirty="0" smtClean="0"/>
              <a:t>Kidd. </a:t>
            </a:r>
            <a:r>
              <a:rPr lang="en-US" sz="1200" dirty="0" err="1" smtClean="0"/>
              <a:t>Microleakage</a:t>
            </a:r>
            <a:r>
              <a:rPr lang="en-US" sz="1200" dirty="0" smtClean="0"/>
              <a:t> </a:t>
            </a:r>
            <a:r>
              <a:rPr lang="en-US" sz="1200" dirty="0"/>
              <a:t>: a </a:t>
            </a:r>
            <a:r>
              <a:rPr lang="en-US" sz="1200" dirty="0" smtClean="0"/>
              <a:t>review. J Dent. 1976;5(4):199-205.</a:t>
            </a:r>
            <a:endParaRPr lang="en-US" sz="1200" dirty="0"/>
          </a:p>
        </p:txBody>
      </p:sp>
    </p:spTree>
    <p:extLst>
      <p:ext uri="{BB962C8B-B14F-4D97-AF65-F5344CB8AC3E}">
        <p14:creationId xmlns:p14="http://schemas.microsoft.com/office/powerpoint/2010/main" xmlns="" val="850684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71700"/>
            <a:ext cx="777240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endParaRPr lang="en-US" sz="1600" b="1" dirty="0"/>
          </a:p>
          <a:p>
            <a:pPr marL="285750" indent="-285750" algn="just">
              <a:buFont typeface="Arial" pitchFamily="34" charset="0"/>
              <a:buChar char="•"/>
            </a:pPr>
            <a:r>
              <a:rPr lang="en-US" sz="1600" dirty="0"/>
              <a:t>The specimens are coated with nail polish and immersed in resorcinol formaldehyde resin of 5 days at 4.0°C and allowed to polymerize for four days</a:t>
            </a:r>
          </a:p>
          <a:p>
            <a:pPr marL="285750" indent="-285750" algn="just">
              <a:buFont typeface="Arial" pitchFamily="34" charset="0"/>
              <a:buChar char="•"/>
            </a:pPr>
            <a:r>
              <a:rPr lang="en-US" sz="1600" dirty="0"/>
              <a:t>The nail polish removed and are embedded in epoxy resin and sectioned horizontally. </a:t>
            </a:r>
          </a:p>
          <a:p>
            <a:pPr marL="285750" indent="-285750" algn="just">
              <a:buFont typeface="Arial" pitchFamily="34" charset="0"/>
              <a:buChar char="•"/>
            </a:pPr>
            <a:r>
              <a:rPr lang="en-US" sz="1600" dirty="0"/>
              <a:t>Cross-sections are </a:t>
            </a:r>
            <a:r>
              <a:rPr lang="en-US" sz="1600" dirty="0" err="1"/>
              <a:t>transilluminated</a:t>
            </a:r>
            <a:r>
              <a:rPr lang="en-US" sz="1600" dirty="0"/>
              <a:t> and viewed at magnification of 25 x with stereomicroscope. The photographs are taken for image analysis.</a:t>
            </a:r>
          </a:p>
        </p:txBody>
      </p:sp>
      <p:pic>
        <p:nvPicPr>
          <p:cNvPr id="16386" name="Picture 2" descr="Macro-mesoporous resorcinol–formaldehyde polymer resins as amorphous  metal-free visible light photocatalysts - Journal of Materials Chemistry A  (RSC Publishi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3777" y="2571750"/>
            <a:ext cx="3134402" cy="204983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676400" y="4866501"/>
            <a:ext cx="7086600" cy="276999"/>
          </a:xfrm>
          <a:prstGeom prst="rect">
            <a:avLst/>
          </a:prstGeom>
          <a:noFill/>
        </p:spPr>
        <p:txBody>
          <a:bodyPr wrap="square" rtlCol="0">
            <a:spAutoFit/>
          </a:bodyPr>
          <a:lstStyle/>
          <a:p>
            <a:r>
              <a:rPr lang="en-US" sz="1200" dirty="0"/>
              <a:t>Textbook of Operative Dentistry </a:t>
            </a:r>
            <a:r>
              <a:rPr lang="en-US" sz="1200" dirty="0" smtClean="0"/>
              <a:t>, </a:t>
            </a:r>
            <a:r>
              <a:rPr lang="en-US" sz="1200" dirty="0" err="1" smtClean="0"/>
              <a:t>Vimal</a:t>
            </a:r>
            <a:r>
              <a:rPr lang="en-US" sz="1200" dirty="0" smtClean="0"/>
              <a:t> K </a:t>
            </a:r>
            <a:r>
              <a:rPr lang="en-US" sz="1200" dirty="0" err="1" smtClean="0"/>
              <a:t>Siikri</a:t>
            </a:r>
            <a:r>
              <a:rPr lang="en-US" sz="1200" dirty="0"/>
              <a:t> </a:t>
            </a:r>
            <a:r>
              <a:rPr lang="en-US" sz="1200" dirty="0" smtClean="0"/>
              <a:t>– 4</a:t>
            </a:r>
            <a:r>
              <a:rPr lang="en-US" sz="1200" baseline="30000" dirty="0" smtClean="0"/>
              <a:t>th</a:t>
            </a:r>
            <a:r>
              <a:rPr lang="en-US" sz="1200" dirty="0" smtClean="0"/>
              <a:t> edition.</a:t>
            </a:r>
            <a:endParaRPr lang="en-US" sz="1200" dirty="0"/>
          </a:p>
        </p:txBody>
      </p:sp>
      <p:sp>
        <p:nvSpPr>
          <p:cNvPr id="3" name="Rectangle 2"/>
          <p:cNvSpPr/>
          <p:nvPr/>
        </p:nvSpPr>
        <p:spPr>
          <a:xfrm>
            <a:off x="2667000" y="114460"/>
            <a:ext cx="3445174"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just"/>
            <a:r>
              <a:rPr lang="en-US" b="1" dirty="0">
                <a:solidFill>
                  <a:schemeClr val="bg1"/>
                </a:solidFill>
                <a:latin typeface="Lucida Calligraphy" pitchFamily="66" charset="0"/>
              </a:rPr>
              <a:t>Resin Infiltration Method </a:t>
            </a:r>
          </a:p>
        </p:txBody>
      </p:sp>
    </p:spTree>
    <p:extLst>
      <p:ext uri="{BB962C8B-B14F-4D97-AF65-F5344CB8AC3E}">
        <p14:creationId xmlns:p14="http://schemas.microsoft.com/office/powerpoint/2010/main" xmlns="" val="890307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access ELT-relevant research – Clare's ELT Compendiu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4343400" y="3257550"/>
            <a:ext cx="4663926"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COMPARATIVE STUDIES</a:t>
            </a:r>
            <a:endParaRPr lang="en-US" sz="5400" b="1" cap="none" spc="0" dirty="0">
              <a:ln/>
              <a:solidFill>
                <a:schemeClr val="accent3"/>
              </a:solidFill>
              <a:effectLst/>
            </a:endParaRPr>
          </a:p>
        </p:txBody>
      </p:sp>
    </p:spTree>
    <p:extLst>
      <p:ext uri="{BB962C8B-B14F-4D97-AF65-F5344CB8AC3E}">
        <p14:creationId xmlns:p14="http://schemas.microsoft.com/office/powerpoint/2010/main" xmlns="" val="3718667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609600" y="895350"/>
            <a:ext cx="7010400" cy="3987552"/>
          </a:xfrm>
          <a:prstGeom prst="horizontalScroll">
            <a:avLst/>
          </a:prstGeom>
          <a:solidFill>
            <a:srgbClr val="002060"/>
          </a:solidFill>
        </p:spPr>
        <p:style>
          <a:lnRef idx="1">
            <a:schemeClr val="accent2"/>
          </a:lnRef>
          <a:fillRef idx="1003">
            <a:schemeClr val="dk2"/>
          </a:fillRef>
          <a:effectRef idx="1">
            <a:schemeClr val="accent2"/>
          </a:effectRef>
          <a:fontRef idx="minor">
            <a:schemeClr val="dk1"/>
          </a:fontRef>
        </p:style>
        <p:txBody>
          <a:bodyPr wrap="square">
            <a:spAutoFit/>
          </a:bodyPr>
          <a:lstStyle/>
          <a:p>
            <a:pPr marL="285750" indent="-285750" algn="just">
              <a:lnSpc>
                <a:spcPct val="150000"/>
              </a:lnSpc>
              <a:buFont typeface="Arial" pitchFamily="34" charset="0"/>
              <a:buChar char="•"/>
            </a:pPr>
            <a:r>
              <a:rPr lang="en-US" dirty="0" smtClean="0">
                <a:solidFill>
                  <a:srgbClr val="FFFF00"/>
                </a:solidFill>
              </a:rPr>
              <a:t>Fluid filtration method </a:t>
            </a:r>
            <a:r>
              <a:rPr lang="en-US" dirty="0" smtClean="0">
                <a:solidFill>
                  <a:schemeClr val="bg1"/>
                </a:solidFill>
              </a:rPr>
              <a:t>- Developed </a:t>
            </a:r>
            <a:r>
              <a:rPr lang="en-US" dirty="0">
                <a:solidFill>
                  <a:schemeClr val="bg1"/>
                </a:solidFill>
              </a:rPr>
              <a:t>by </a:t>
            </a:r>
            <a:r>
              <a:rPr lang="en-US" dirty="0" err="1">
                <a:solidFill>
                  <a:schemeClr val="bg1"/>
                </a:solidFill>
              </a:rPr>
              <a:t>Pashley’s</a:t>
            </a:r>
            <a:r>
              <a:rPr lang="en-US" dirty="0">
                <a:solidFill>
                  <a:schemeClr val="bg1"/>
                </a:solidFill>
              </a:rPr>
              <a:t> group in </a:t>
            </a:r>
            <a:r>
              <a:rPr lang="en-US" dirty="0" smtClean="0">
                <a:solidFill>
                  <a:schemeClr val="bg1"/>
                </a:solidFill>
              </a:rPr>
              <a:t>1987.</a:t>
            </a:r>
          </a:p>
          <a:p>
            <a:pPr marL="285750" indent="-285750" algn="just">
              <a:lnSpc>
                <a:spcPct val="150000"/>
              </a:lnSpc>
              <a:buFont typeface="Arial" pitchFamily="34" charset="0"/>
              <a:buChar char="•"/>
            </a:pPr>
            <a:r>
              <a:rPr lang="en-US" dirty="0">
                <a:solidFill>
                  <a:srgbClr val="FFFF00"/>
                </a:solidFill>
              </a:rPr>
              <a:t>Silver staining technique </a:t>
            </a:r>
            <a:r>
              <a:rPr lang="en-US" dirty="0" smtClean="0">
                <a:solidFill>
                  <a:srgbClr val="FFFF00"/>
                </a:solidFill>
              </a:rPr>
              <a:t>- </a:t>
            </a:r>
            <a:r>
              <a:rPr lang="en-US" dirty="0" smtClean="0">
                <a:solidFill>
                  <a:schemeClr val="bg1"/>
                </a:solidFill>
              </a:rPr>
              <a:t>Wu </a:t>
            </a:r>
            <a:r>
              <a:rPr lang="en-US" dirty="0">
                <a:solidFill>
                  <a:schemeClr val="bg1"/>
                </a:solidFill>
              </a:rPr>
              <a:t>and </a:t>
            </a:r>
            <a:r>
              <a:rPr lang="en-US" dirty="0" smtClean="0">
                <a:solidFill>
                  <a:schemeClr val="bg1"/>
                </a:solidFill>
              </a:rPr>
              <a:t>Cob demonstrated </a:t>
            </a:r>
            <a:r>
              <a:rPr lang="en-US" dirty="0" err="1" smtClean="0">
                <a:solidFill>
                  <a:schemeClr val="bg1"/>
                </a:solidFill>
              </a:rPr>
              <a:t>microdefects</a:t>
            </a:r>
            <a:r>
              <a:rPr lang="en-US" dirty="0" smtClean="0">
                <a:solidFill>
                  <a:schemeClr val="bg1"/>
                </a:solidFill>
              </a:rPr>
              <a:t>  </a:t>
            </a:r>
            <a:r>
              <a:rPr lang="en-US" dirty="0">
                <a:solidFill>
                  <a:schemeClr val="bg1"/>
                </a:solidFill>
              </a:rPr>
              <a:t>in composite resins</a:t>
            </a:r>
            <a:r>
              <a:rPr lang="en-US" dirty="0" smtClean="0">
                <a:solidFill>
                  <a:schemeClr val="bg1"/>
                </a:solidFill>
              </a:rPr>
              <a:t>.</a:t>
            </a:r>
          </a:p>
          <a:p>
            <a:pPr marL="285750" indent="-285750" algn="just">
              <a:lnSpc>
                <a:spcPct val="150000"/>
              </a:lnSpc>
              <a:buFont typeface="Arial" pitchFamily="34" charset="0"/>
              <a:buChar char="•"/>
            </a:pPr>
            <a:r>
              <a:rPr lang="en-US" dirty="0">
                <a:solidFill>
                  <a:srgbClr val="FFFF00"/>
                </a:solidFill>
              </a:rPr>
              <a:t>45Ca </a:t>
            </a:r>
            <a:r>
              <a:rPr lang="en-US" dirty="0">
                <a:solidFill>
                  <a:schemeClr val="bg1"/>
                </a:solidFill>
              </a:rPr>
              <a:t>- commonly used - Swartz  in1959</a:t>
            </a:r>
            <a:r>
              <a:rPr lang="en-US" dirty="0" smtClean="0">
                <a:solidFill>
                  <a:schemeClr val="bg1"/>
                </a:solidFill>
              </a:rPr>
              <a:t>.</a:t>
            </a:r>
          </a:p>
          <a:p>
            <a:pPr marL="285750" indent="-285750" algn="just">
              <a:lnSpc>
                <a:spcPct val="150000"/>
              </a:lnSpc>
              <a:buFont typeface="Arial" pitchFamily="34" charset="0"/>
              <a:buChar char="•"/>
            </a:pPr>
            <a:r>
              <a:rPr lang="en-US" dirty="0">
                <a:solidFill>
                  <a:srgbClr val="FFFF00"/>
                </a:solidFill>
              </a:rPr>
              <a:t>Acid peel technique </a:t>
            </a:r>
            <a:r>
              <a:rPr lang="en-US" dirty="0" smtClean="0">
                <a:solidFill>
                  <a:schemeClr val="bg1"/>
                </a:solidFill>
              </a:rPr>
              <a:t>– By Fusan et al.</a:t>
            </a:r>
          </a:p>
          <a:p>
            <a:pPr marL="285750" indent="-285750" algn="just">
              <a:lnSpc>
                <a:spcPct val="150000"/>
              </a:lnSpc>
              <a:buFont typeface="Arial" pitchFamily="34" charset="0"/>
              <a:buChar char="•"/>
            </a:pPr>
            <a:r>
              <a:rPr lang="en-US" dirty="0" smtClean="0">
                <a:solidFill>
                  <a:srgbClr val="FFFF00"/>
                </a:solidFill>
              </a:rPr>
              <a:t>Thermal cycling </a:t>
            </a:r>
            <a:r>
              <a:rPr lang="en-US" dirty="0" smtClean="0">
                <a:solidFill>
                  <a:schemeClr val="bg1"/>
                </a:solidFill>
              </a:rPr>
              <a:t>– By Fraser in 1929.</a:t>
            </a:r>
          </a:p>
        </p:txBody>
      </p:sp>
      <p:sp>
        <p:nvSpPr>
          <p:cNvPr id="3" name="Rectangle 2"/>
          <p:cNvSpPr/>
          <p:nvPr/>
        </p:nvSpPr>
        <p:spPr>
          <a:xfrm>
            <a:off x="2938767" y="209550"/>
            <a:ext cx="21034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ackadder ITC" pitchFamily="82" charset="0"/>
              </a:rPr>
              <a:t>History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lackadder ITC" pitchFamily="82" charset="0"/>
            </a:endParaRPr>
          </a:p>
        </p:txBody>
      </p:sp>
    </p:spTree>
    <p:extLst>
      <p:ext uri="{BB962C8B-B14F-4D97-AF65-F5344CB8AC3E}">
        <p14:creationId xmlns:p14="http://schemas.microsoft.com/office/powerpoint/2010/main" xmlns="" val="1623083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73026"/>
            <a:ext cx="7848600" cy="2862322"/>
          </a:xfrm>
          <a:prstGeom prst="rect">
            <a:avLst/>
          </a:prstGeom>
          <a:solidFill>
            <a:schemeClr val="accent3">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smtClean="0">
                <a:solidFill>
                  <a:schemeClr val="tx1"/>
                </a:solidFill>
              </a:rPr>
              <a:t>According to </a:t>
            </a:r>
            <a:r>
              <a:rPr lang="en-US" dirty="0" err="1" smtClean="0">
                <a:solidFill>
                  <a:srgbClr val="C00000"/>
                </a:solidFill>
              </a:rPr>
              <a:t>Saeed</a:t>
            </a:r>
            <a:r>
              <a:rPr lang="en-US" dirty="0" smtClean="0">
                <a:solidFill>
                  <a:srgbClr val="C00000"/>
                </a:solidFill>
              </a:rPr>
              <a:t> </a:t>
            </a:r>
            <a:r>
              <a:rPr lang="en-US" dirty="0" err="1" smtClean="0">
                <a:solidFill>
                  <a:srgbClr val="C00000"/>
                </a:solidFill>
              </a:rPr>
              <a:t>Morandi</a:t>
            </a:r>
            <a:r>
              <a:rPr lang="en-US" dirty="0" smtClean="0">
                <a:solidFill>
                  <a:srgbClr val="C00000"/>
                </a:solidFill>
              </a:rPr>
              <a:t> et al</a:t>
            </a:r>
            <a:r>
              <a:rPr lang="en-US" dirty="0" smtClean="0">
                <a:solidFill>
                  <a:schemeClr val="tx1"/>
                </a:solidFill>
              </a:rPr>
              <a:t>. </a:t>
            </a:r>
            <a:r>
              <a:rPr lang="en-US" dirty="0">
                <a:solidFill>
                  <a:schemeClr val="tx1"/>
                </a:solidFill>
              </a:rPr>
              <a:t>Both </a:t>
            </a:r>
            <a:r>
              <a:rPr lang="en-US" dirty="0" smtClean="0">
                <a:solidFill>
                  <a:schemeClr val="tx1"/>
                </a:solidFill>
              </a:rPr>
              <a:t>fluid filtration and bacterial leakage techniques </a:t>
            </a:r>
            <a:r>
              <a:rPr lang="en-US" dirty="0">
                <a:solidFill>
                  <a:schemeClr val="tx1"/>
                </a:solidFill>
              </a:rPr>
              <a:t>showed same results and there was no significant difference between </a:t>
            </a:r>
            <a:r>
              <a:rPr lang="en-US" dirty="0" smtClean="0">
                <a:solidFill>
                  <a:schemeClr val="tx1"/>
                </a:solidFill>
              </a:rPr>
              <a:t>both in </a:t>
            </a:r>
            <a:r>
              <a:rPr lang="en-US" dirty="0">
                <a:solidFill>
                  <a:schemeClr val="tx1"/>
                </a:solidFill>
              </a:rPr>
              <a:t>assessment of apical </a:t>
            </a:r>
            <a:r>
              <a:rPr lang="en-US" dirty="0" err="1">
                <a:solidFill>
                  <a:schemeClr val="tx1"/>
                </a:solidFill>
              </a:rPr>
              <a:t>microleakage</a:t>
            </a:r>
            <a:r>
              <a:rPr lang="en-US" dirty="0" smtClean="0">
                <a:solidFill>
                  <a:schemeClr val="tx1"/>
                </a:solidFill>
              </a:rPr>
              <a:t>.</a:t>
            </a:r>
          </a:p>
          <a:p>
            <a:pPr algn="just"/>
            <a:endParaRPr lang="en-US" dirty="0">
              <a:solidFill>
                <a:schemeClr val="tx1"/>
              </a:solidFill>
            </a:endParaRPr>
          </a:p>
          <a:p>
            <a:pPr algn="just"/>
            <a:r>
              <a:rPr lang="en-US" dirty="0" err="1" smtClean="0">
                <a:solidFill>
                  <a:schemeClr val="tx1"/>
                </a:solidFill>
              </a:rPr>
              <a:t>Acoording</a:t>
            </a:r>
            <a:r>
              <a:rPr lang="en-US" dirty="0" smtClean="0">
                <a:solidFill>
                  <a:schemeClr val="tx1"/>
                </a:solidFill>
              </a:rPr>
              <a:t> to </a:t>
            </a:r>
            <a:r>
              <a:rPr lang="en-US" dirty="0" err="1" smtClean="0">
                <a:solidFill>
                  <a:srgbClr val="C00000"/>
                </a:solidFill>
              </a:rPr>
              <a:t>Salsabila</a:t>
            </a:r>
            <a:r>
              <a:rPr lang="en-US" dirty="0" smtClean="0">
                <a:solidFill>
                  <a:srgbClr val="C00000"/>
                </a:solidFill>
              </a:rPr>
              <a:t> </a:t>
            </a:r>
            <a:r>
              <a:rPr lang="en-US" dirty="0" err="1">
                <a:solidFill>
                  <a:srgbClr val="C00000"/>
                </a:solidFill>
              </a:rPr>
              <a:t>Yufa</a:t>
            </a:r>
            <a:r>
              <a:rPr lang="en-US" dirty="0">
                <a:solidFill>
                  <a:srgbClr val="C00000"/>
                </a:solidFill>
              </a:rPr>
              <a:t> </a:t>
            </a:r>
            <a:r>
              <a:rPr lang="en-US" dirty="0" smtClean="0">
                <a:solidFill>
                  <a:srgbClr val="C00000"/>
                </a:solidFill>
              </a:rPr>
              <a:t>et al. </a:t>
            </a:r>
            <a:r>
              <a:rPr lang="en-US" dirty="0">
                <a:solidFill>
                  <a:schemeClr val="tx1"/>
                </a:solidFill>
              </a:rPr>
              <a:t>there was no difference in accuracy between conventional and digital indirect </a:t>
            </a:r>
            <a:r>
              <a:rPr lang="en-US" dirty="0" err="1">
                <a:solidFill>
                  <a:schemeClr val="tx1"/>
                </a:solidFill>
              </a:rPr>
              <a:t>periapical</a:t>
            </a:r>
            <a:r>
              <a:rPr lang="en-US" dirty="0">
                <a:solidFill>
                  <a:schemeClr val="tx1"/>
                </a:solidFill>
              </a:rPr>
              <a:t> radiographic techniques in detecting marginal </a:t>
            </a:r>
            <a:r>
              <a:rPr lang="en-US" dirty="0" err="1" smtClean="0">
                <a:solidFill>
                  <a:schemeClr val="tx1"/>
                </a:solidFill>
              </a:rPr>
              <a:t>macroleakage</a:t>
            </a:r>
            <a:r>
              <a:rPr lang="en-US" dirty="0" smtClean="0">
                <a:solidFill>
                  <a:schemeClr val="tx1"/>
                </a:solidFill>
              </a:rPr>
              <a:t> but there is significant </a:t>
            </a:r>
            <a:r>
              <a:rPr lang="en-US" dirty="0">
                <a:solidFill>
                  <a:schemeClr val="tx1"/>
                </a:solidFill>
              </a:rPr>
              <a:t>difference in the measurement capability regarding </a:t>
            </a:r>
            <a:r>
              <a:rPr lang="en-US" dirty="0" err="1">
                <a:solidFill>
                  <a:schemeClr val="tx1"/>
                </a:solidFill>
              </a:rPr>
              <a:t>radiopacity</a:t>
            </a:r>
            <a:r>
              <a:rPr lang="en-US" dirty="0">
                <a:solidFill>
                  <a:schemeClr val="tx1"/>
                </a:solidFill>
              </a:rPr>
              <a:t> levels between the two methods, with the digital approach demonstrating higher analytical power.</a:t>
            </a:r>
          </a:p>
        </p:txBody>
      </p:sp>
      <p:sp>
        <p:nvSpPr>
          <p:cNvPr id="4" name="Rectangle 3"/>
          <p:cNvSpPr/>
          <p:nvPr/>
        </p:nvSpPr>
        <p:spPr>
          <a:xfrm>
            <a:off x="9728" y="4312503"/>
            <a:ext cx="8229600" cy="830997"/>
          </a:xfrm>
          <a:prstGeom prst="rect">
            <a:avLst/>
          </a:prstGeom>
        </p:spPr>
        <p:txBody>
          <a:bodyPr wrap="square">
            <a:spAutoFit/>
          </a:bodyPr>
          <a:lstStyle/>
          <a:p>
            <a:pPr algn="just"/>
            <a:r>
              <a:rPr lang="en-US" sz="1200" dirty="0" err="1"/>
              <a:t>Moradi</a:t>
            </a:r>
            <a:r>
              <a:rPr lang="en-US" sz="1200" dirty="0"/>
              <a:t> S, </a:t>
            </a:r>
            <a:r>
              <a:rPr lang="en-US" sz="1200" dirty="0" err="1"/>
              <a:t>Lomee</a:t>
            </a:r>
            <a:r>
              <a:rPr lang="en-US" sz="1200" dirty="0"/>
              <a:t> M, </a:t>
            </a:r>
            <a:r>
              <a:rPr lang="en-US" sz="1200" dirty="0" err="1"/>
              <a:t>Gharechahi</a:t>
            </a:r>
            <a:r>
              <a:rPr lang="en-US" sz="1200" dirty="0"/>
              <a:t> M. Comparison of fluid filtration and bacterial leakage techniques for evaluation of </a:t>
            </a:r>
            <a:r>
              <a:rPr lang="en-US" sz="1200" dirty="0" err="1"/>
              <a:t>microleakage</a:t>
            </a:r>
            <a:r>
              <a:rPr lang="en-US" sz="1200" dirty="0"/>
              <a:t> in </a:t>
            </a:r>
            <a:r>
              <a:rPr lang="en-US" sz="1200" dirty="0" err="1"/>
              <a:t>endodontics</a:t>
            </a:r>
            <a:r>
              <a:rPr lang="en-US" sz="1200" dirty="0"/>
              <a:t>. </a:t>
            </a:r>
            <a:r>
              <a:rPr lang="en-US" sz="1200" i="1" dirty="0"/>
              <a:t>Dent Res J (Isfahan)</a:t>
            </a:r>
            <a:r>
              <a:rPr lang="en-US" sz="1200" dirty="0"/>
              <a:t>. 2015;12(2):109-114.</a:t>
            </a:r>
          </a:p>
          <a:p>
            <a:pPr algn="just"/>
            <a:r>
              <a:rPr lang="en-US" sz="1200" dirty="0" err="1"/>
              <a:t>Yufa</a:t>
            </a:r>
            <a:r>
              <a:rPr lang="en-US" sz="1200" dirty="0"/>
              <a:t> S, </a:t>
            </a:r>
            <a:r>
              <a:rPr lang="en-US" sz="1200" dirty="0" err="1"/>
              <a:t>Shantiningsih</a:t>
            </a:r>
            <a:r>
              <a:rPr lang="en-US" sz="1200" dirty="0"/>
              <a:t> RR, </a:t>
            </a:r>
            <a:r>
              <a:rPr lang="en-US" sz="1200" dirty="0" err="1"/>
              <a:t>Suryani</a:t>
            </a:r>
            <a:r>
              <a:rPr lang="en-US" sz="1200" dirty="0"/>
              <a:t> IR. Marginal </a:t>
            </a:r>
            <a:r>
              <a:rPr lang="en-US" sz="1200" dirty="0" err="1"/>
              <a:t>microleakage</a:t>
            </a:r>
            <a:r>
              <a:rPr lang="en-US" sz="1200" dirty="0"/>
              <a:t> detection and </a:t>
            </a:r>
            <a:r>
              <a:rPr lang="en-US" sz="1200" dirty="0" err="1"/>
              <a:t>radioopacity</a:t>
            </a:r>
            <a:r>
              <a:rPr lang="en-US" sz="1200" dirty="0"/>
              <a:t> measurement under restoration with conventional and digital radiography. J Dent </a:t>
            </a:r>
            <a:r>
              <a:rPr lang="en-US" sz="1200" dirty="0" err="1"/>
              <a:t>Indones</a:t>
            </a:r>
            <a:r>
              <a:rPr lang="en-US" sz="1200" dirty="0"/>
              <a:t>. 2019;26(2): 60-64</a:t>
            </a:r>
          </a:p>
        </p:txBody>
      </p:sp>
    </p:spTree>
    <p:extLst>
      <p:ext uri="{BB962C8B-B14F-4D97-AF65-F5344CB8AC3E}">
        <p14:creationId xmlns:p14="http://schemas.microsoft.com/office/powerpoint/2010/main" xmlns="" val="3648090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971550"/>
            <a:ext cx="754380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Wingdings" pitchFamily="2" charset="2"/>
              <a:buChar char="v"/>
            </a:pPr>
            <a:r>
              <a:rPr lang="en-US" dirty="0" smtClean="0"/>
              <a:t>According to </a:t>
            </a:r>
            <a:r>
              <a:rPr lang="en-US" dirty="0" smtClean="0">
                <a:solidFill>
                  <a:srgbClr val="C00000"/>
                </a:solidFill>
              </a:rPr>
              <a:t>Fabio </a:t>
            </a:r>
            <a:r>
              <a:rPr lang="en-US" dirty="0">
                <a:solidFill>
                  <a:srgbClr val="C00000"/>
                </a:solidFill>
              </a:rPr>
              <a:t>Augusto de </a:t>
            </a:r>
            <a:r>
              <a:rPr lang="en-US" dirty="0" err="1">
                <a:solidFill>
                  <a:srgbClr val="C00000"/>
                </a:solidFill>
              </a:rPr>
              <a:t>Santi</a:t>
            </a:r>
            <a:r>
              <a:rPr lang="en-US" dirty="0">
                <a:solidFill>
                  <a:srgbClr val="C00000"/>
                </a:solidFill>
              </a:rPr>
              <a:t> </a:t>
            </a:r>
            <a:r>
              <a:rPr lang="en-US" dirty="0" err="1" smtClean="0">
                <a:solidFill>
                  <a:srgbClr val="C00000"/>
                </a:solidFill>
              </a:rPr>
              <a:t>Alvarenga</a:t>
            </a:r>
            <a:r>
              <a:rPr lang="en-US" dirty="0" smtClean="0">
                <a:solidFill>
                  <a:srgbClr val="C00000"/>
                </a:solidFill>
              </a:rPr>
              <a:t> et al.</a:t>
            </a:r>
            <a:r>
              <a:rPr lang="en-US" dirty="0">
                <a:solidFill>
                  <a:srgbClr val="C00000"/>
                </a:solidFill>
              </a:rPr>
              <a:t> </a:t>
            </a:r>
            <a:r>
              <a:rPr lang="en-US" dirty="0"/>
              <a:t>Visual (</a:t>
            </a:r>
            <a:r>
              <a:rPr lang="en-US" dirty="0" smtClean="0"/>
              <a:t>stereo micro  scope</a:t>
            </a:r>
            <a:r>
              <a:rPr lang="en-US" dirty="0"/>
              <a:t>) and digital methods (ITS) showed high levels of intra- and inter-examiner reproducibility when marginal </a:t>
            </a:r>
            <a:r>
              <a:rPr lang="en-US" dirty="0" err="1"/>
              <a:t>microleakage</a:t>
            </a:r>
            <a:r>
              <a:rPr lang="en-US" dirty="0"/>
              <a:t> was assessed.</a:t>
            </a:r>
            <a:r>
              <a:rPr lang="en-US" dirty="0" smtClean="0"/>
              <a:t> </a:t>
            </a:r>
          </a:p>
          <a:p>
            <a:pPr marL="285750" indent="-285750" algn="just">
              <a:buFont typeface="Wingdings" pitchFamily="2" charset="2"/>
              <a:buChar char="v"/>
            </a:pPr>
            <a:endParaRPr lang="en-US" dirty="0"/>
          </a:p>
          <a:p>
            <a:pPr marL="285750" indent="-285750" algn="just">
              <a:buFont typeface="Wingdings" pitchFamily="2" charset="2"/>
              <a:buChar char="v"/>
            </a:pPr>
            <a:r>
              <a:rPr lang="en-US" dirty="0" smtClean="0">
                <a:solidFill>
                  <a:schemeClr val="tx1"/>
                </a:solidFill>
              </a:rPr>
              <a:t>According to </a:t>
            </a:r>
            <a:r>
              <a:rPr lang="en-US" dirty="0" smtClean="0">
                <a:solidFill>
                  <a:srgbClr val="C00000"/>
                </a:solidFill>
              </a:rPr>
              <a:t>L A </a:t>
            </a:r>
            <a:r>
              <a:rPr lang="en-US" dirty="0" err="1" smtClean="0">
                <a:solidFill>
                  <a:srgbClr val="C00000"/>
                </a:solidFill>
              </a:rPr>
              <a:t>Mueninghoff</a:t>
            </a:r>
            <a:r>
              <a:rPr lang="en-US" dirty="0" smtClean="0">
                <a:solidFill>
                  <a:srgbClr val="C00000"/>
                </a:solidFill>
              </a:rPr>
              <a:t> et al. </a:t>
            </a:r>
            <a:r>
              <a:rPr lang="en-US" dirty="0"/>
              <a:t>The dye penetration method continued to record </a:t>
            </a:r>
            <a:r>
              <a:rPr lang="en-US" dirty="0" err="1"/>
              <a:t>microleakage</a:t>
            </a:r>
            <a:r>
              <a:rPr lang="en-US" dirty="0"/>
              <a:t> after the pH paper had ceased to detect hydroxyl ions. The dye penetration method appeared to be more dependable as the age of the restoration increased.</a:t>
            </a:r>
          </a:p>
        </p:txBody>
      </p:sp>
      <p:sp>
        <p:nvSpPr>
          <p:cNvPr id="5" name="Rectangle 4"/>
          <p:cNvSpPr/>
          <p:nvPr/>
        </p:nvSpPr>
        <p:spPr>
          <a:xfrm>
            <a:off x="0" y="4307327"/>
            <a:ext cx="8077200" cy="830997"/>
          </a:xfrm>
          <a:prstGeom prst="rect">
            <a:avLst/>
          </a:prstGeom>
        </p:spPr>
        <p:txBody>
          <a:bodyPr wrap="square">
            <a:spAutoFit/>
          </a:bodyPr>
          <a:lstStyle/>
          <a:p>
            <a:pPr algn="just"/>
            <a:r>
              <a:rPr lang="en-US" sz="1200" dirty="0"/>
              <a:t>de </a:t>
            </a:r>
            <a:r>
              <a:rPr lang="en-US" sz="1200" dirty="0" err="1"/>
              <a:t>Santi</a:t>
            </a:r>
            <a:r>
              <a:rPr lang="en-US" sz="1200" dirty="0"/>
              <a:t> </a:t>
            </a:r>
            <a:r>
              <a:rPr lang="en-US" sz="1200" dirty="0" err="1"/>
              <a:t>Alvarenga</a:t>
            </a:r>
            <a:r>
              <a:rPr lang="en-US" sz="1200" dirty="0"/>
              <a:t> FA, </a:t>
            </a:r>
            <a:r>
              <a:rPr lang="en-US" sz="1200" dirty="0" err="1"/>
              <a:t>Pinelli</a:t>
            </a:r>
            <a:r>
              <a:rPr lang="en-US" sz="1200" dirty="0"/>
              <a:t> C, </a:t>
            </a:r>
            <a:r>
              <a:rPr lang="en-US" sz="1200" dirty="0" err="1"/>
              <a:t>Monteiro</a:t>
            </a:r>
            <a:r>
              <a:rPr lang="en-US" sz="1200" dirty="0"/>
              <a:t> </a:t>
            </a:r>
            <a:r>
              <a:rPr lang="en-US" sz="1200" dirty="0" err="1"/>
              <a:t>Loffredo</a:t>
            </a:r>
            <a:r>
              <a:rPr lang="en-US" sz="1200" dirty="0"/>
              <a:t> Ld. Reliability of marginal </a:t>
            </a:r>
            <a:r>
              <a:rPr lang="en-US" sz="1200" dirty="0" err="1"/>
              <a:t>microleakage</a:t>
            </a:r>
            <a:r>
              <a:rPr lang="en-US" sz="1200" dirty="0"/>
              <a:t> assessment by visual and digital methods. </a:t>
            </a:r>
            <a:r>
              <a:rPr lang="en-US" sz="1200" dirty="0" err="1"/>
              <a:t>Eur</a:t>
            </a:r>
            <a:r>
              <a:rPr lang="en-US" sz="1200" dirty="0"/>
              <a:t> J Dent 2015;9:1-5.</a:t>
            </a:r>
          </a:p>
          <a:p>
            <a:pPr algn="just"/>
            <a:r>
              <a:rPr lang="en-US" sz="1200" dirty="0" err="1"/>
              <a:t>Mueninghoff</a:t>
            </a:r>
            <a:r>
              <a:rPr lang="en-US" sz="1200" dirty="0"/>
              <a:t> LA, Dunn SK, </a:t>
            </a:r>
            <a:r>
              <a:rPr lang="en-US" sz="1200" dirty="0" err="1"/>
              <a:t>Leinfelder</a:t>
            </a:r>
            <a:r>
              <a:rPr lang="en-US" sz="1200" dirty="0"/>
              <a:t> KF. Comparison of dye and ion </a:t>
            </a:r>
            <a:r>
              <a:rPr lang="en-US" sz="1200" dirty="0" err="1"/>
              <a:t>microleakage</a:t>
            </a:r>
            <a:r>
              <a:rPr lang="en-US" sz="1200" dirty="0"/>
              <a:t> tests. Am J Dent. 1990 Oct;3(5):192-4. PMID: 2076248.</a:t>
            </a:r>
          </a:p>
        </p:txBody>
      </p:sp>
    </p:spTree>
    <p:extLst>
      <p:ext uri="{BB962C8B-B14F-4D97-AF65-F5344CB8AC3E}">
        <p14:creationId xmlns:p14="http://schemas.microsoft.com/office/powerpoint/2010/main" xmlns="" val="764366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47" y="4536280"/>
            <a:ext cx="8153400" cy="600164"/>
          </a:xfrm>
          <a:prstGeom prst="rect">
            <a:avLst/>
          </a:prstGeom>
        </p:spPr>
        <p:txBody>
          <a:bodyPr wrap="square">
            <a:spAutoFit/>
          </a:bodyPr>
          <a:lstStyle/>
          <a:p>
            <a:r>
              <a:rPr lang="en-US" sz="1100" dirty="0" err="1"/>
              <a:t>Sadullah</a:t>
            </a:r>
            <a:r>
              <a:rPr lang="en-US" sz="1100" dirty="0"/>
              <a:t> </a:t>
            </a:r>
            <a:r>
              <a:rPr lang="en-US" sz="1100" dirty="0" smtClean="0"/>
              <a:t>KAYA et al. Comparison </a:t>
            </a:r>
            <a:r>
              <a:rPr lang="en-US" sz="1100" dirty="0"/>
              <a:t>of Dye Extraction or Dye Penetration Methods to Quantitatively Determine </a:t>
            </a:r>
            <a:r>
              <a:rPr lang="en-US" sz="1100" dirty="0" err="1"/>
              <a:t>Microleakage</a:t>
            </a:r>
            <a:r>
              <a:rPr lang="en-US" sz="1100" dirty="0"/>
              <a:t> of Three Different Root Canal </a:t>
            </a:r>
            <a:r>
              <a:rPr lang="en-US" sz="1100" dirty="0" smtClean="0"/>
              <a:t>Sealers. Dentistry. 2011;1(2):1-5.</a:t>
            </a:r>
          </a:p>
          <a:p>
            <a:endParaRPr lang="en-US" sz="1100" dirty="0"/>
          </a:p>
        </p:txBody>
      </p:sp>
      <p:sp>
        <p:nvSpPr>
          <p:cNvPr id="5" name="TextBox 4"/>
          <p:cNvSpPr txBox="1"/>
          <p:nvPr/>
        </p:nvSpPr>
        <p:spPr>
          <a:xfrm>
            <a:off x="609600" y="971550"/>
            <a:ext cx="7162800" cy="286232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just"/>
            <a:r>
              <a:rPr lang="en-US" b="1" dirty="0" err="1" smtClean="0">
                <a:solidFill>
                  <a:schemeClr val="tx1"/>
                </a:solidFill>
              </a:rPr>
              <a:t>Sadullah</a:t>
            </a:r>
            <a:r>
              <a:rPr lang="en-US" b="1" dirty="0" smtClean="0">
                <a:solidFill>
                  <a:schemeClr val="tx1"/>
                </a:solidFill>
              </a:rPr>
              <a:t> Kaya </a:t>
            </a:r>
            <a:r>
              <a:rPr lang="en-US" dirty="0" smtClean="0">
                <a:solidFill>
                  <a:schemeClr val="tx1"/>
                </a:solidFill>
              </a:rPr>
              <a:t>et al volumetric determination of dye penetration method were not different when compared with the tests of dye extraction methods with </a:t>
            </a:r>
            <a:r>
              <a:rPr lang="en-US" dirty="0" err="1" smtClean="0">
                <a:solidFill>
                  <a:schemeClr val="tx1"/>
                </a:solidFill>
              </a:rPr>
              <a:t>vaccuming</a:t>
            </a:r>
            <a:r>
              <a:rPr lang="en-US" dirty="0" smtClean="0">
                <a:solidFill>
                  <a:schemeClr val="tx1"/>
                </a:solidFill>
              </a:rPr>
              <a:t>. In simplifying he procedures, dye extraction methods may be preferred.</a:t>
            </a:r>
          </a:p>
          <a:p>
            <a:pPr algn="just"/>
            <a:endParaRPr lang="en-US" dirty="0">
              <a:solidFill>
                <a:schemeClr val="tx1"/>
              </a:solidFill>
            </a:endParaRPr>
          </a:p>
          <a:p>
            <a:pPr algn="just"/>
            <a:r>
              <a:rPr lang="en-US" b="1" dirty="0">
                <a:solidFill>
                  <a:schemeClr val="tx1"/>
                </a:solidFill>
              </a:rPr>
              <a:t>Wendt et al </a:t>
            </a:r>
            <a:r>
              <a:rPr lang="en-US" dirty="0">
                <a:solidFill>
                  <a:schemeClr val="tx1"/>
                </a:solidFill>
              </a:rPr>
              <a:t>determined the effect of </a:t>
            </a:r>
            <a:r>
              <a:rPr lang="en-US" dirty="0" err="1">
                <a:solidFill>
                  <a:schemeClr val="tx1"/>
                </a:solidFill>
              </a:rPr>
              <a:t>thermocycling</a:t>
            </a:r>
            <a:r>
              <a:rPr lang="en-US" dirty="0">
                <a:solidFill>
                  <a:schemeClr val="tx1"/>
                </a:solidFill>
              </a:rPr>
              <a:t> on dye penetration in the in vitro assessment of </a:t>
            </a:r>
            <a:r>
              <a:rPr lang="en-US" dirty="0" err="1">
                <a:solidFill>
                  <a:schemeClr val="tx1"/>
                </a:solidFill>
              </a:rPr>
              <a:t>microleakage</a:t>
            </a:r>
            <a:r>
              <a:rPr lang="en-US" dirty="0">
                <a:solidFill>
                  <a:schemeClr val="tx1"/>
                </a:solidFill>
              </a:rPr>
              <a:t> composite resins. There was no increase of </a:t>
            </a:r>
            <a:r>
              <a:rPr lang="en-US" dirty="0" err="1">
                <a:solidFill>
                  <a:schemeClr val="tx1"/>
                </a:solidFill>
              </a:rPr>
              <a:t>microleakage</a:t>
            </a:r>
            <a:r>
              <a:rPr lang="en-US" dirty="0">
                <a:solidFill>
                  <a:schemeClr val="tx1"/>
                </a:solidFill>
              </a:rPr>
              <a:t> in restorations when </a:t>
            </a:r>
            <a:r>
              <a:rPr lang="en-US" dirty="0" err="1" smtClean="0">
                <a:solidFill>
                  <a:schemeClr val="tx1"/>
                </a:solidFill>
              </a:rPr>
              <a:t>thermocycling</a:t>
            </a:r>
            <a:r>
              <a:rPr lang="en-US" dirty="0" smtClean="0">
                <a:solidFill>
                  <a:schemeClr val="tx1"/>
                </a:solidFill>
              </a:rPr>
              <a:t> </a:t>
            </a:r>
            <a:r>
              <a:rPr lang="en-US" dirty="0">
                <a:solidFill>
                  <a:schemeClr val="tx1"/>
                </a:solidFill>
              </a:rPr>
              <a:t>was used. </a:t>
            </a:r>
          </a:p>
          <a:p>
            <a:pPr algn="just"/>
            <a:endParaRPr lang="en-US" dirty="0">
              <a:solidFill>
                <a:schemeClr val="tx1"/>
              </a:solidFill>
            </a:endParaRPr>
          </a:p>
        </p:txBody>
      </p:sp>
      <p:sp>
        <p:nvSpPr>
          <p:cNvPr id="7" name="Rectangle 6"/>
          <p:cNvSpPr/>
          <p:nvPr/>
        </p:nvSpPr>
        <p:spPr>
          <a:xfrm>
            <a:off x="34047" y="4859445"/>
            <a:ext cx="7997825" cy="276999"/>
          </a:xfrm>
          <a:prstGeom prst="rect">
            <a:avLst/>
          </a:prstGeom>
        </p:spPr>
        <p:txBody>
          <a:bodyPr wrap="square">
            <a:spAutoFit/>
          </a:bodyPr>
          <a:lstStyle/>
          <a:p>
            <a:r>
              <a:rPr lang="en-US" sz="1200" dirty="0" smtClean="0"/>
              <a:t>Gonzalez et al. </a:t>
            </a:r>
            <a:r>
              <a:rPr lang="en-US" sz="1200" dirty="0" err="1"/>
              <a:t>M</a:t>
            </a:r>
            <a:r>
              <a:rPr lang="en-US" sz="1200" dirty="0" err="1" smtClean="0"/>
              <a:t>icroleakage</a:t>
            </a:r>
            <a:r>
              <a:rPr lang="en-US" sz="1200" dirty="0"/>
              <a:t> testing. Annals </a:t>
            </a:r>
            <a:r>
              <a:rPr lang="en-US" sz="1200" dirty="0" smtClean="0"/>
              <a:t>of Dentistry. 1997;1(4):3137.</a:t>
            </a:r>
            <a:endParaRPr lang="en-US" sz="1200" dirty="0"/>
          </a:p>
        </p:txBody>
      </p:sp>
    </p:spTree>
    <p:extLst>
      <p:ext uri="{BB962C8B-B14F-4D97-AF65-F5344CB8AC3E}">
        <p14:creationId xmlns:p14="http://schemas.microsoft.com/office/powerpoint/2010/main" xmlns="" val="4077943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42950"/>
            <a:ext cx="7772400"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b="1" dirty="0" err="1" smtClean="0"/>
              <a:t>Beril</a:t>
            </a:r>
            <a:r>
              <a:rPr lang="en-US" b="1" dirty="0" smtClean="0"/>
              <a:t> </a:t>
            </a:r>
            <a:r>
              <a:rPr lang="en-US" b="1" dirty="0" err="1" smtClean="0"/>
              <a:t>Karagenc</a:t>
            </a:r>
            <a:r>
              <a:rPr lang="en-US" b="1" dirty="0" smtClean="0"/>
              <a:t> et al. </a:t>
            </a:r>
            <a:r>
              <a:rPr lang="en-US" dirty="0" smtClean="0"/>
              <a:t>There is poor correlation between fluid filtration, Electrochemical, Bacterial leakage and Dye leakage tests to evaluate hydraulic leakage. The clinical significance of leakage in-vitro is questionable.</a:t>
            </a:r>
          </a:p>
          <a:p>
            <a:pPr algn="just"/>
            <a:endParaRPr lang="en-US" dirty="0"/>
          </a:p>
          <a:p>
            <a:pPr algn="just"/>
            <a:r>
              <a:rPr lang="en-US" b="1" dirty="0" smtClean="0"/>
              <a:t>Almeida et al. </a:t>
            </a:r>
            <a:r>
              <a:rPr lang="en-US" dirty="0" err="1" smtClean="0"/>
              <a:t>Rhodamine</a:t>
            </a:r>
            <a:r>
              <a:rPr lang="en-US" dirty="0" smtClean="0"/>
              <a:t> B detected more </a:t>
            </a:r>
            <a:r>
              <a:rPr lang="en-US" dirty="0" err="1" smtClean="0"/>
              <a:t>microleakage</a:t>
            </a:r>
            <a:r>
              <a:rPr lang="en-US" dirty="0" smtClean="0"/>
              <a:t> than</a:t>
            </a:r>
            <a:r>
              <a:rPr lang="en-US" baseline="30000" dirty="0">
                <a:solidFill>
                  <a:schemeClr val="bg1"/>
                </a:solidFill>
              </a:rPr>
              <a:t> </a:t>
            </a:r>
            <a:r>
              <a:rPr lang="en-US" baseline="30000" dirty="0">
                <a:solidFill>
                  <a:schemeClr val="tx1"/>
                </a:solidFill>
              </a:rPr>
              <a:t>45</a:t>
            </a:r>
            <a:r>
              <a:rPr lang="en-US" dirty="0">
                <a:solidFill>
                  <a:schemeClr val="tx1"/>
                </a:solidFill>
              </a:rPr>
              <a:t>Ca</a:t>
            </a:r>
            <a:r>
              <a:rPr lang="en-US" dirty="0" smtClean="0"/>
              <a:t> or methylene blue and </a:t>
            </a:r>
            <a:r>
              <a:rPr lang="en-US" baseline="30000" dirty="0">
                <a:solidFill>
                  <a:schemeClr val="tx1"/>
                </a:solidFill>
              </a:rPr>
              <a:t>45</a:t>
            </a:r>
            <a:r>
              <a:rPr lang="en-US" dirty="0">
                <a:solidFill>
                  <a:schemeClr val="tx1"/>
                </a:solidFill>
              </a:rPr>
              <a:t>Ca</a:t>
            </a:r>
            <a:r>
              <a:rPr lang="en-US" dirty="0" smtClean="0"/>
              <a:t> generally detected more </a:t>
            </a:r>
            <a:r>
              <a:rPr lang="en-US" dirty="0" err="1" smtClean="0"/>
              <a:t>microleakage</a:t>
            </a:r>
            <a:r>
              <a:rPr lang="en-US" dirty="0" smtClean="0"/>
              <a:t> </a:t>
            </a:r>
            <a:r>
              <a:rPr lang="en-US" dirty="0" err="1" smtClean="0"/>
              <a:t>thn</a:t>
            </a:r>
            <a:r>
              <a:rPr lang="en-US" dirty="0" smtClean="0"/>
              <a:t> methylene blue.</a:t>
            </a:r>
          </a:p>
        </p:txBody>
      </p:sp>
      <p:sp>
        <p:nvSpPr>
          <p:cNvPr id="3" name="Rectangle 2"/>
          <p:cNvSpPr/>
          <p:nvPr/>
        </p:nvSpPr>
        <p:spPr>
          <a:xfrm>
            <a:off x="-63230" y="4248150"/>
            <a:ext cx="8001000" cy="461665"/>
          </a:xfrm>
          <a:prstGeom prst="rect">
            <a:avLst/>
          </a:prstGeom>
        </p:spPr>
        <p:txBody>
          <a:bodyPr wrap="square">
            <a:spAutoFit/>
          </a:bodyPr>
          <a:lstStyle/>
          <a:p>
            <a:pPr algn="just"/>
            <a:r>
              <a:rPr lang="en-US" sz="1200" dirty="0" err="1"/>
              <a:t>Beril</a:t>
            </a:r>
            <a:r>
              <a:rPr lang="en-US" sz="1200" dirty="0"/>
              <a:t> </a:t>
            </a:r>
            <a:r>
              <a:rPr lang="en-US" sz="1200" dirty="0" err="1"/>
              <a:t>Karagenc</a:t>
            </a:r>
            <a:r>
              <a:rPr lang="en-US" sz="1200" dirty="0"/>
              <a:t> et </a:t>
            </a:r>
            <a:r>
              <a:rPr lang="en-US" sz="1200" dirty="0" err="1"/>
              <a:t>al.A</a:t>
            </a:r>
            <a:r>
              <a:rPr lang="en-US" sz="1200" dirty="0"/>
              <a:t> </a:t>
            </a:r>
            <a:r>
              <a:rPr lang="en-US" sz="1200" dirty="0" err="1"/>
              <a:t>comparision</a:t>
            </a:r>
            <a:r>
              <a:rPr lang="en-US" sz="1200" dirty="0"/>
              <a:t> of four different </a:t>
            </a:r>
            <a:r>
              <a:rPr lang="en-US" sz="1200" dirty="0" err="1"/>
              <a:t>microleakage</a:t>
            </a:r>
            <a:r>
              <a:rPr lang="en-US" sz="1200" dirty="0"/>
              <a:t> tests for </a:t>
            </a:r>
            <a:r>
              <a:rPr lang="en-US" sz="1200" dirty="0" err="1"/>
              <a:t>assesment</a:t>
            </a:r>
            <a:r>
              <a:rPr lang="en-US" sz="1200" dirty="0"/>
              <a:t> of leakage of root canal fillings. Oral </a:t>
            </a:r>
            <a:r>
              <a:rPr lang="en-US" sz="1200" dirty="0" err="1"/>
              <a:t>Surg</a:t>
            </a:r>
            <a:r>
              <a:rPr lang="en-US" sz="1200" dirty="0"/>
              <a:t> Oral Path Oral Rad </a:t>
            </a:r>
            <a:r>
              <a:rPr lang="en-US" sz="1200" dirty="0" err="1"/>
              <a:t>Endod</a:t>
            </a:r>
            <a:r>
              <a:rPr lang="en-US" sz="1200" dirty="0"/>
              <a:t>. 2006;1(102):110-113.</a:t>
            </a:r>
          </a:p>
        </p:txBody>
      </p:sp>
      <p:sp>
        <p:nvSpPr>
          <p:cNvPr id="4" name="Rectangle 3"/>
          <p:cNvSpPr/>
          <p:nvPr/>
        </p:nvSpPr>
        <p:spPr>
          <a:xfrm>
            <a:off x="0" y="4686705"/>
            <a:ext cx="8153400" cy="461665"/>
          </a:xfrm>
          <a:prstGeom prst="rect">
            <a:avLst/>
          </a:prstGeom>
        </p:spPr>
        <p:txBody>
          <a:bodyPr wrap="square">
            <a:spAutoFit/>
          </a:bodyPr>
          <a:lstStyle/>
          <a:p>
            <a:pPr algn="just"/>
            <a:r>
              <a:rPr lang="en-US" sz="1200" dirty="0" smtClean="0"/>
              <a:t>Almeida </a:t>
            </a:r>
            <a:r>
              <a:rPr lang="en-US" sz="1200" dirty="0"/>
              <a:t>et al. </a:t>
            </a:r>
            <a:r>
              <a:rPr lang="en-US" sz="1200" dirty="0" smtClean="0"/>
              <a:t>Three different methods to evaluate </a:t>
            </a:r>
            <a:r>
              <a:rPr lang="en-US" sz="1200" dirty="0" err="1" smtClean="0"/>
              <a:t>microleakage</a:t>
            </a:r>
            <a:r>
              <a:rPr lang="en-US" sz="1200" dirty="0" smtClean="0"/>
              <a:t> of packable composites in class II restorations. </a:t>
            </a:r>
            <a:r>
              <a:rPr lang="en-US" sz="1200" dirty="0" err="1" smtClean="0"/>
              <a:t>Oper</a:t>
            </a:r>
            <a:r>
              <a:rPr lang="en-US" sz="1200" dirty="0" smtClean="0"/>
              <a:t> Dent;(2):453-460.</a:t>
            </a:r>
            <a:endParaRPr lang="en-US" sz="1200" dirty="0"/>
          </a:p>
        </p:txBody>
      </p:sp>
    </p:spTree>
    <p:extLst>
      <p:ext uri="{BB962C8B-B14F-4D97-AF65-F5344CB8AC3E}">
        <p14:creationId xmlns:p14="http://schemas.microsoft.com/office/powerpoint/2010/main" xmlns="" val="2058947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71450"/>
            <a:ext cx="4267200" cy="1600200"/>
          </a:xfrm>
        </p:spPr>
        <p:txBody>
          <a:bodyPr/>
          <a:lstStyle/>
          <a:p>
            <a:r>
              <a:rPr lang="en-US" dirty="0" smtClean="0">
                <a:latin typeface="Lucida Calligraphy" pitchFamily="66" charset="0"/>
              </a:rPr>
              <a:t>CONCLUSION</a:t>
            </a:r>
            <a:endParaRPr lang="en-US" dirty="0">
              <a:latin typeface="Lucida Calligraphy" pitchFamily="66" charset="0"/>
            </a:endParaRPr>
          </a:p>
        </p:txBody>
      </p:sp>
      <p:sp>
        <p:nvSpPr>
          <p:cNvPr id="4" name="Rectangle 3"/>
          <p:cNvSpPr/>
          <p:nvPr/>
        </p:nvSpPr>
        <p:spPr>
          <a:xfrm>
            <a:off x="2895600" y="2038350"/>
            <a:ext cx="5943600" cy="2308324"/>
          </a:xfrm>
          <a:prstGeom prst="rect">
            <a:avLst/>
          </a:prstGeom>
        </p:spPr>
        <p:txBody>
          <a:bodyPr wrap="square">
            <a:spAutoFit/>
          </a:bodyPr>
          <a:lstStyle/>
          <a:p>
            <a:pPr marL="285750" indent="-285750" algn="just">
              <a:buFont typeface="Wingdings" pitchFamily="2" charset="2"/>
              <a:buChar char="ü"/>
            </a:pPr>
            <a:r>
              <a:rPr lang="en-US" sz="1600" dirty="0">
                <a:solidFill>
                  <a:schemeClr val="bg1"/>
                </a:solidFill>
              </a:rPr>
              <a:t>Different </a:t>
            </a:r>
            <a:r>
              <a:rPr lang="en-US" sz="1600" dirty="0" err="1">
                <a:solidFill>
                  <a:schemeClr val="bg1"/>
                </a:solidFill>
              </a:rPr>
              <a:t>microleakage</a:t>
            </a:r>
            <a:r>
              <a:rPr lang="en-US" sz="1600" dirty="0">
                <a:solidFill>
                  <a:schemeClr val="bg1"/>
                </a:solidFill>
              </a:rPr>
              <a:t> testing methodologies are </a:t>
            </a:r>
            <a:r>
              <a:rPr lang="en-US" sz="1600" dirty="0" smtClean="0">
                <a:solidFill>
                  <a:schemeClr val="bg1"/>
                </a:solidFill>
              </a:rPr>
              <a:t>available </a:t>
            </a:r>
            <a:r>
              <a:rPr lang="en-US" sz="1600" dirty="0">
                <a:solidFill>
                  <a:schemeClr val="bg1"/>
                </a:solidFill>
              </a:rPr>
              <a:t>to </a:t>
            </a:r>
            <a:r>
              <a:rPr lang="en-US" sz="1600" dirty="0" smtClean="0">
                <a:solidFill>
                  <a:schemeClr val="bg1"/>
                </a:solidFill>
              </a:rPr>
              <a:t>researchers which have </a:t>
            </a:r>
            <a:r>
              <a:rPr lang="en-US" sz="1600" dirty="0">
                <a:solidFill>
                  <a:schemeClr val="bg1"/>
                </a:solidFill>
              </a:rPr>
              <a:t>their </a:t>
            </a:r>
            <a:r>
              <a:rPr lang="en-US" sz="1600" dirty="0" smtClean="0">
                <a:solidFill>
                  <a:schemeClr val="bg1"/>
                </a:solidFill>
              </a:rPr>
              <a:t>own advantages </a:t>
            </a:r>
            <a:r>
              <a:rPr lang="en-US" sz="1600" dirty="0">
                <a:solidFill>
                  <a:schemeClr val="bg1"/>
                </a:solidFill>
              </a:rPr>
              <a:t>and disadvantages. E</a:t>
            </a:r>
            <a:r>
              <a:rPr lang="en-US" sz="1600" dirty="0" smtClean="0">
                <a:solidFill>
                  <a:schemeClr val="bg1"/>
                </a:solidFill>
              </a:rPr>
              <a:t>fforts </a:t>
            </a:r>
            <a:r>
              <a:rPr lang="en-US" sz="1600" dirty="0">
                <a:solidFill>
                  <a:schemeClr val="bg1"/>
                </a:solidFill>
              </a:rPr>
              <a:t>are being made to make the testing clinically </a:t>
            </a:r>
            <a:r>
              <a:rPr lang="en-US" sz="1600" dirty="0" smtClean="0">
                <a:solidFill>
                  <a:schemeClr val="bg1"/>
                </a:solidFill>
              </a:rPr>
              <a:t>relevant as in-vitro </a:t>
            </a:r>
            <a:r>
              <a:rPr lang="en-US" sz="1600" dirty="0">
                <a:solidFill>
                  <a:schemeClr val="bg1"/>
                </a:solidFill>
              </a:rPr>
              <a:t>results do not necessarily </a:t>
            </a:r>
            <a:r>
              <a:rPr lang="en-US" sz="1600" dirty="0" smtClean="0">
                <a:solidFill>
                  <a:schemeClr val="bg1"/>
                </a:solidFill>
              </a:rPr>
              <a:t>reflect </a:t>
            </a:r>
            <a:r>
              <a:rPr lang="en-US" sz="1600" dirty="0">
                <a:solidFill>
                  <a:schemeClr val="bg1"/>
                </a:solidFill>
              </a:rPr>
              <a:t>the clinical </a:t>
            </a:r>
            <a:r>
              <a:rPr lang="en-US" sz="1600" dirty="0" smtClean="0">
                <a:solidFill>
                  <a:schemeClr val="bg1"/>
                </a:solidFill>
              </a:rPr>
              <a:t>performances. </a:t>
            </a:r>
          </a:p>
          <a:p>
            <a:pPr marL="285750" indent="-285750" algn="just">
              <a:buFont typeface="Wingdings" pitchFamily="2" charset="2"/>
              <a:buChar char="ü"/>
            </a:pPr>
            <a:r>
              <a:rPr lang="en-US" sz="1600" dirty="0" smtClean="0">
                <a:solidFill>
                  <a:schemeClr val="bg1"/>
                </a:solidFill>
              </a:rPr>
              <a:t>So, Clinicians </a:t>
            </a:r>
            <a:r>
              <a:rPr lang="en-US" sz="1600" dirty="0">
                <a:solidFill>
                  <a:schemeClr val="bg1"/>
                </a:solidFill>
              </a:rPr>
              <a:t>should adopt these </a:t>
            </a:r>
            <a:r>
              <a:rPr lang="en-US" sz="1600" dirty="0" smtClean="0">
                <a:solidFill>
                  <a:schemeClr val="bg1"/>
                </a:solidFill>
              </a:rPr>
              <a:t>technologies </a:t>
            </a:r>
            <a:r>
              <a:rPr lang="en-US" sz="1600" dirty="0">
                <a:solidFill>
                  <a:schemeClr val="bg1"/>
                </a:solidFill>
              </a:rPr>
              <a:t>and use them in the most predictable and efficient way </a:t>
            </a:r>
            <a:r>
              <a:rPr lang="en-US" sz="1600" dirty="0" smtClean="0">
                <a:solidFill>
                  <a:schemeClr val="bg1"/>
                </a:solidFill>
              </a:rPr>
              <a:t>possible so that prevention </a:t>
            </a:r>
            <a:r>
              <a:rPr lang="en-US" sz="1600" dirty="0">
                <a:solidFill>
                  <a:schemeClr val="bg1"/>
                </a:solidFill>
              </a:rPr>
              <a:t>of </a:t>
            </a:r>
            <a:r>
              <a:rPr lang="en-US" sz="1600" dirty="0" err="1">
                <a:solidFill>
                  <a:schemeClr val="bg1"/>
                </a:solidFill>
              </a:rPr>
              <a:t>microleakage</a:t>
            </a:r>
            <a:r>
              <a:rPr lang="en-US" sz="1600" dirty="0">
                <a:solidFill>
                  <a:schemeClr val="bg1"/>
                </a:solidFill>
              </a:rPr>
              <a:t> paves the way for more predictable and successful endodontic outcomes.</a:t>
            </a:r>
          </a:p>
        </p:txBody>
      </p:sp>
    </p:spTree>
    <p:extLst>
      <p:ext uri="{BB962C8B-B14F-4D97-AF65-F5344CB8AC3E}">
        <p14:creationId xmlns:p14="http://schemas.microsoft.com/office/powerpoint/2010/main" xmlns="" val="2974708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533400" y="1276350"/>
            <a:ext cx="6934200" cy="2652474"/>
          </a:xfrm>
          <a:prstGeom prst="verticalScroll">
            <a:avLst/>
          </a:prstGeom>
          <a:solidFill>
            <a:srgbClr val="002060"/>
          </a:solidFill>
        </p:spPr>
        <p:style>
          <a:lnRef idx="1">
            <a:schemeClr val="accent1"/>
          </a:lnRef>
          <a:fillRef idx="1003">
            <a:schemeClr val="dk2"/>
          </a:fillRef>
          <a:effectRef idx="1">
            <a:schemeClr val="accent1"/>
          </a:effectRef>
          <a:fontRef idx="minor">
            <a:schemeClr val="dk1"/>
          </a:fontRef>
        </p:style>
        <p:txBody>
          <a:bodyPr wrap="square">
            <a:spAutoFit/>
          </a:bodyPr>
          <a:lstStyle/>
          <a:p>
            <a:pPr marL="285750" indent="-285750" algn="just">
              <a:lnSpc>
                <a:spcPct val="150000"/>
              </a:lnSpc>
              <a:buFont typeface="Arial" pitchFamily="34" charset="0"/>
              <a:buChar char="•"/>
            </a:pPr>
            <a:r>
              <a:rPr lang="en-US" dirty="0">
                <a:solidFill>
                  <a:srgbClr val="FFFF00"/>
                </a:solidFill>
              </a:rPr>
              <a:t>Optical coherence topography - </a:t>
            </a:r>
            <a:r>
              <a:rPr lang="en-US" dirty="0">
                <a:solidFill>
                  <a:schemeClr val="bg1"/>
                </a:solidFill>
              </a:rPr>
              <a:t>I</a:t>
            </a:r>
            <a:r>
              <a:rPr lang="en-US" dirty="0" smtClean="0">
                <a:solidFill>
                  <a:schemeClr val="bg1"/>
                </a:solidFill>
              </a:rPr>
              <a:t>n </a:t>
            </a:r>
            <a:r>
              <a:rPr lang="en-US" dirty="0">
                <a:solidFill>
                  <a:schemeClr val="bg1"/>
                </a:solidFill>
              </a:rPr>
              <a:t>1998 by </a:t>
            </a:r>
            <a:r>
              <a:rPr lang="en-US" dirty="0" err="1">
                <a:solidFill>
                  <a:schemeClr val="bg1"/>
                </a:solidFill>
              </a:rPr>
              <a:t>Colston</a:t>
            </a:r>
            <a:r>
              <a:rPr lang="en-US" dirty="0">
                <a:solidFill>
                  <a:schemeClr val="bg1"/>
                </a:solidFill>
              </a:rPr>
              <a:t> et </a:t>
            </a:r>
            <a:r>
              <a:rPr lang="en-US" dirty="0" smtClean="0">
                <a:solidFill>
                  <a:schemeClr val="bg1"/>
                </a:solidFill>
              </a:rPr>
              <a:t>al.</a:t>
            </a:r>
            <a:endParaRPr lang="en-US" dirty="0">
              <a:solidFill>
                <a:schemeClr val="bg1"/>
              </a:solidFill>
            </a:endParaRPr>
          </a:p>
          <a:p>
            <a:pPr marL="285750" indent="-285750" algn="just">
              <a:lnSpc>
                <a:spcPct val="150000"/>
              </a:lnSpc>
              <a:buFont typeface="Arial" pitchFamily="34" charset="0"/>
              <a:buChar char="•"/>
            </a:pPr>
            <a:r>
              <a:rPr lang="en-US" dirty="0" smtClean="0">
                <a:solidFill>
                  <a:srgbClr val="FFFF00"/>
                </a:solidFill>
              </a:rPr>
              <a:t>Calcium </a:t>
            </a:r>
            <a:r>
              <a:rPr lang="en-US" dirty="0">
                <a:solidFill>
                  <a:srgbClr val="FFFF00"/>
                </a:solidFill>
              </a:rPr>
              <a:t>hydroxide </a:t>
            </a:r>
            <a:r>
              <a:rPr lang="en-US" dirty="0" err="1" smtClean="0">
                <a:solidFill>
                  <a:srgbClr val="FFFF00"/>
                </a:solidFill>
              </a:rPr>
              <a:t>techniqe</a:t>
            </a:r>
            <a:r>
              <a:rPr lang="en-US" dirty="0">
                <a:solidFill>
                  <a:srgbClr val="FFFF00"/>
                </a:solidFill>
              </a:rPr>
              <a:t> </a:t>
            </a:r>
            <a:r>
              <a:rPr lang="en-US" dirty="0" smtClean="0">
                <a:solidFill>
                  <a:srgbClr val="FFFF00"/>
                </a:solidFill>
              </a:rPr>
              <a:t>– </a:t>
            </a:r>
            <a:r>
              <a:rPr lang="en-US" dirty="0" smtClean="0">
                <a:solidFill>
                  <a:schemeClr val="bg1"/>
                </a:solidFill>
              </a:rPr>
              <a:t>By Borrows.</a:t>
            </a:r>
            <a:endParaRPr lang="en-US" dirty="0">
              <a:solidFill>
                <a:schemeClr val="bg1"/>
              </a:solidFill>
            </a:endParaRPr>
          </a:p>
          <a:p>
            <a:pPr marL="285750" indent="-285750" algn="just">
              <a:lnSpc>
                <a:spcPct val="150000"/>
              </a:lnSpc>
              <a:buFont typeface="Arial" pitchFamily="34" charset="0"/>
              <a:buChar char="•"/>
            </a:pPr>
            <a:r>
              <a:rPr lang="en-US" dirty="0">
                <a:solidFill>
                  <a:srgbClr val="FFFF00"/>
                </a:solidFill>
              </a:rPr>
              <a:t>B</a:t>
            </a:r>
            <a:r>
              <a:rPr lang="en-US" dirty="0" smtClean="0">
                <a:solidFill>
                  <a:srgbClr val="FFFF00"/>
                </a:solidFill>
              </a:rPr>
              <a:t>acterial technique – </a:t>
            </a:r>
            <a:r>
              <a:rPr lang="en-US" dirty="0" smtClean="0">
                <a:solidFill>
                  <a:schemeClr val="bg1"/>
                </a:solidFill>
              </a:rPr>
              <a:t>By Ellis </a:t>
            </a:r>
            <a:r>
              <a:rPr lang="en-US" dirty="0">
                <a:solidFill>
                  <a:schemeClr val="bg1"/>
                </a:solidFill>
              </a:rPr>
              <a:t>and </a:t>
            </a:r>
            <a:r>
              <a:rPr lang="en-US" dirty="0" smtClean="0">
                <a:solidFill>
                  <a:schemeClr val="bg1"/>
                </a:solidFill>
              </a:rPr>
              <a:t>Brown </a:t>
            </a:r>
            <a:endParaRPr lang="en-US" dirty="0">
              <a:solidFill>
                <a:schemeClr val="bg1"/>
              </a:solidFill>
            </a:endParaRPr>
          </a:p>
          <a:p>
            <a:pPr marL="285750" indent="-285750" algn="just">
              <a:lnSpc>
                <a:spcPct val="150000"/>
              </a:lnSpc>
              <a:buFont typeface="Arial" pitchFamily="34" charset="0"/>
              <a:buChar char="•"/>
            </a:pPr>
            <a:endParaRPr lang="en-US" dirty="0"/>
          </a:p>
        </p:txBody>
      </p:sp>
    </p:spTree>
    <p:extLst>
      <p:ext uri="{BB962C8B-B14F-4D97-AF65-F5344CB8AC3E}">
        <p14:creationId xmlns:p14="http://schemas.microsoft.com/office/powerpoint/2010/main" xmlns="" val="1465950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6600" y="209550"/>
            <a:ext cx="2209800" cy="40076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400" dirty="0" smtClean="0">
                <a:solidFill>
                  <a:schemeClr val="bg1"/>
                </a:solidFill>
                <a:latin typeface="Lucida Handwriting" pitchFamily="66" charset="0"/>
              </a:rPr>
              <a:t>Definition</a:t>
            </a:r>
            <a:endParaRPr lang="en-US" sz="2400" dirty="0">
              <a:solidFill>
                <a:schemeClr val="bg1"/>
              </a:solidFill>
              <a:latin typeface="Lucida Handwriting" pitchFamily="66" charset="0"/>
            </a:endParaRPr>
          </a:p>
        </p:txBody>
      </p:sp>
      <p:sp>
        <p:nvSpPr>
          <p:cNvPr id="2" name="Rectangle 1"/>
          <p:cNvSpPr/>
          <p:nvPr/>
        </p:nvSpPr>
        <p:spPr>
          <a:xfrm>
            <a:off x="164123" y="902982"/>
            <a:ext cx="7743930" cy="584775"/>
          </a:xfrm>
          <a:prstGeom prst="rect">
            <a:avLst/>
          </a:prstGeom>
        </p:spPr>
        <p:txBody>
          <a:bodyPr wrap="square">
            <a:spAutoFit/>
          </a:bodyPr>
          <a:lstStyle/>
          <a:p>
            <a:r>
              <a:rPr lang="en-US" sz="1600" dirty="0" err="1"/>
              <a:t>Microleakage</a:t>
            </a:r>
            <a:r>
              <a:rPr lang="en-US" sz="1600" dirty="0"/>
              <a:t>” is </a:t>
            </a:r>
            <a:r>
              <a:rPr lang="en-US" sz="1600" dirty="0" smtClean="0"/>
              <a:t>defined </a:t>
            </a:r>
            <a:r>
              <a:rPr lang="en-US" sz="1600" dirty="0"/>
              <a:t>as the passage of bacteria and their toxins between restoration margins and tooth preparation </a:t>
            </a:r>
            <a:r>
              <a:rPr lang="en-US" sz="1600" dirty="0" smtClean="0"/>
              <a:t>walls.</a:t>
            </a:r>
            <a:endParaRPr lang="en-US" sz="1600" dirty="0"/>
          </a:p>
        </p:txBody>
      </p:sp>
      <p:sp>
        <p:nvSpPr>
          <p:cNvPr id="6" name="Rectangle 5"/>
          <p:cNvSpPr/>
          <p:nvPr/>
        </p:nvSpPr>
        <p:spPr>
          <a:xfrm>
            <a:off x="2787580" y="1509974"/>
            <a:ext cx="8064297" cy="276999"/>
          </a:xfrm>
          <a:prstGeom prst="rect">
            <a:avLst/>
          </a:prstGeom>
        </p:spPr>
        <p:txBody>
          <a:bodyPr wrap="square">
            <a:spAutoFit/>
          </a:bodyPr>
          <a:lstStyle/>
          <a:p>
            <a:r>
              <a:rPr lang="en-US" sz="1200" dirty="0" err="1">
                <a:solidFill>
                  <a:srgbClr val="C00000"/>
                </a:solidFill>
              </a:rPr>
              <a:t>Sturdevant’s</a:t>
            </a:r>
            <a:r>
              <a:rPr lang="en-US" sz="1200" dirty="0">
                <a:solidFill>
                  <a:srgbClr val="C00000"/>
                </a:solidFill>
              </a:rPr>
              <a:t> Art and Science of Operative </a:t>
            </a:r>
            <a:r>
              <a:rPr lang="en-US" sz="1200" dirty="0" smtClean="0">
                <a:solidFill>
                  <a:srgbClr val="C00000"/>
                </a:solidFill>
              </a:rPr>
              <a:t>Dentistry - 7</a:t>
            </a:r>
            <a:r>
              <a:rPr lang="en-US" sz="1200" baseline="30000" dirty="0" smtClean="0">
                <a:solidFill>
                  <a:srgbClr val="C00000"/>
                </a:solidFill>
              </a:rPr>
              <a:t>th</a:t>
            </a:r>
            <a:r>
              <a:rPr lang="en-US" sz="1200" dirty="0" smtClean="0">
                <a:solidFill>
                  <a:srgbClr val="C00000"/>
                </a:solidFill>
              </a:rPr>
              <a:t> edition</a:t>
            </a:r>
            <a:endParaRPr lang="en-US" sz="1200" dirty="0">
              <a:solidFill>
                <a:srgbClr val="C00000"/>
              </a:solidFill>
            </a:endParaRPr>
          </a:p>
        </p:txBody>
      </p:sp>
      <p:sp>
        <p:nvSpPr>
          <p:cNvPr id="7" name="Rectangle 6"/>
          <p:cNvSpPr/>
          <p:nvPr/>
        </p:nvSpPr>
        <p:spPr>
          <a:xfrm>
            <a:off x="140677" y="3333750"/>
            <a:ext cx="7620000" cy="830997"/>
          </a:xfrm>
          <a:prstGeom prst="rect">
            <a:avLst/>
          </a:prstGeom>
        </p:spPr>
        <p:txBody>
          <a:bodyPr wrap="square">
            <a:spAutoFit/>
          </a:bodyPr>
          <a:lstStyle/>
          <a:p>
            <a:pPr algn="just"/>
            <a:r>
              <a:rPr lang="en-US" sz="1600" dirty="0" err="1"/>
              <a:t>Microleakage</a:t>
            </a:r>
            <a:r>
              <a:rPr lang="en-US" sz="1600" dirty="0"/>
              <a:t> can be defined as 'the clinically undetectable passage of bacteria and bacterial products, fluids, molecules or ions from the oral environment along the various gaps present in the cavity restoration interface.</a:t>
            </a:r>
          </a:p>
        </p:txBody>
      </p:sp>
      <p:sp>
        <p:nvSpPr>
          <p:cNvPr id="3" name="Rectangle 2"/>
          <p:cNvSpPr/>
          <p:nvPr/>
        </p:nvSpPr>
        <p:spPr>
          <a:xfrm>
            <a:off x="164123" y="2122045"/>
            <a:ext cx="8098972" cy="584775"/>
          </a:xfrm>
          <a:prstGeom prst="rect">
            <a:avLst/>
          </a:prstGeom>
        </p:spPr>
        <p:txBody>
          <a:bodyPr wrap="square">
            <a:spAutoFit/>
          </a:bodyPr>
          <a:lstStyle/>
          <a:p>
            <a:r>
              <a:rPr lang="en-US" sz="1600" dirty="0"/>
              <a:t>Flow of oral fluid and bacteria into the microscopic gap between a prepared tooth surface and a restorative material.</a:t>
            </a:r>
          </a:p>
        </p:txBody>
      </p:sp>
      <p:sp>
        <p:nvSpPr>
          <p:cNvPr id="8" name="Rectangle 7"/>
          <p:cNvSpPr/>
          <p:nvPr/>
        </p:nvSpPr>
        <p:spPr>
          <a:xfrm>
            <a:off x="2876550" y="2754988"/>
            <a:ext cx="3571683" cy="276999"/>
          </a:xfrm>
          <a:prstGeom prst="rect">
            <a:avLst/>
          </a:prstGeom>
        </p:spPr>
        <p:txBody>
          <a:bodyPr wrap="none">
            <a:spAutoFit/>
          </a:bodyPr>
          <a:lstStyle/>
          <a:p>
            <a:r>
              <a:rPr lang="en-US" sz="1200" dirty="0">
                <a:solidFill>
                  <a:srgbClr val="C00000"/>
                </a:solidFill>
              </a:rPr>
              <a:t>P</a:t>
            </a:r>
            <a:r>
              <a:rPr lang="en-US" sz="1200" dirty="0" smtClean="0">
                <a:solidFill>
                  <a:srgbClr val="C00000"/>
                </a:solidFill>
              </a:rPr>
              <a:t>hillips’ science of dental materials – 11</a:t>
            </a:r>
            <a:r>
              <a:rPr lang="en-US" sz="1200" baseline="30000" dirty="0" smtClean="0">
                <a:solidFill>
                  <a:srgbClr val="C00000"/>
                </a:solidFill>
              </a:rPr>
              <a:t>th</a:t>
            </a:r>
            <a:r>
              <a:rPr lang="en-US" sz="1200" dirty="0" smtClean="0">
                <a:solidFill>
                  <a:srgbClr val="C00000"/>
                </a:solidFill>
              </a:rPr>
              <a:t> edition</a:t>
            </a:r>
            <a:endParaRPr lang="en-US" sz="1200" dirty="0">
              <a:solidFill>
                <a:srgbClr val="C00000"/>
              </a:solidFill>
            </a:endParaRPr>
          </a:p>
        </p:txBody>
      </p:sp>
      <p:sp>
        <p:nvSpPr>
          <p:cNvPr id="9" name="TextBox 8"/>
          <p:cNvSpPr txBox="1"/>
          <p:nvPr/>
        </p:nvSpPr>
        <p:spPr>
          <a:xfrm>
            <a:off x="2895600" y="4229874"/>
            <a:ext cx="6008077" cy="276999"/>
          </a:xfrm>
          <a:prstGeom prst="rect">
            <a:avLst/>
          </a:prstGeom>
          <a:noFill/>
        </p:spPr>
        <p:txBody>
          <a:bodyPr wrap="square" rtlCol="0">
            <a:spAutoFit/>
          </a:bodyPr>
          <a:lstStyle/>
          <a:p>
            <a:r>
              <a:rPr lang="en-US" sz="1200" dirty="0">
                <a:solidFill>
                  <a:srgbClr val="C00000"/>
                </a:solidFill>
              </a:rPr>
              <a:t>Textbook of Operative Dentistry </a:t>
            </a:r>
            <a:r>
              <a:rPr lang="en-US" sz="1200" dirty="0" smtClean="0">
                <a:solidFill>
                  <a:srgbClr val="C00000"/>
                </a:solidFill>
              </a:rPr>
              <a:t>, </a:t>
            </a:r>
            <a:r>
              <a:rPr lang="en-US" sz="1200" dirty="0" err="1" smtClean="0">
                <a:solidFill>
                  <a:srgbClr val="C00000"/>
                </a:solidFill>
              </a:rPr>
              <a:t>Vimal</a:t>
            </a:r>
            <a:r>
              <a:rPr lang="en-US" sz="1200" dirty="0" smtClean="0">
                <a:solidFill>
                  <a:srgbClr val="C00000"/>
                </a:solidFill>
              </a:rPr>
              <a:t> K </a:t>
            </a:r>
            <a:r>
              <a:rPr lang="en-US" sz="1200" dirty="0" err="1" smtClean="0">
                <a:solidFill>
                  <a:srgbClr val="C00000"/>
                </a:solidFill>
              </a:rPr>
              <a:t>Siikri</a:t>
            </a:r>
            <a:r>
              <a:rPr lang="en-US" sz="1200" dirty="0">
                <a:solidFill>
                  <a:srgbClr val="C00000"/>
                </a:solidFill>
              </a:rPr>
              <a:t> </a:t>
            </a:r>
            <a:r>
              <a:rPr lang="en-US" sz="1200" dirty="0" smtClean="0">
                <a:solidFill>
                  <a:srgbClr val="C00000"/>
                </a:solidFill>
              </a:rPr>
              <a:t>– 4</a:t>
            </a:r>
            <a:r>
              <a:rPr lang="en-US" sz="1200" baseline="30000" dirty="0" smtClean="0">
                <a:solidFill>
                  <a:srgbClr val="C00000"/>
                </a:solidFill>
              </a:rPr>
              <a:t>th</a:t>
            </a:r>
            <a:r>
              <a:rPr lang="en-US" sz="1200" dirty="0" smtClean="0">
                <a:solidFill>
                  <a:srgbClr val="C00000"/>
                </a:solidFill>
              </a:rPr>
              <a:t> edition.</a:t>
            </a:r>
            <a:endParaRPr lang="en-US" sz="1200" dirty="0">
              <a:solidFill>
                <a:srgbClr val="C00000"/>
              </a:solidFill>
            </a:endParaRPr>
          </a:p>
        </p:txBody>
      </p:sp>
    </p:spTree>
    <p:extLst>
      <p:ext uri="{BB962C8B-B14F-4D97-AF65-F5344CB8AC3E}">
        <p14:creationId xmlns:p14="http://schemas.microsoft.com/office/powerpoint/2010/main" xmlns="" val="1861456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207693065"/>
              </p:ext>
            </p:extLst>
          </p:nvPr>
        </p:nvGraphicFramePr>
        <p:xfrm>
          <a:off x="2209800" y="971550"/>
          <a:ext cx="3962400" cy="340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xmlns="" val="4148930869"/>
              </p:ext>
            </p:extLst>
          </p:nvPr>
        </p:nvGraphicFramePr>
        <p:xfrm>
          <a:off x="2209800" y="2190750"/>
          <a:ext cx="3962400" cy="302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itle 1"/>
          <p:cNvSpPr>
            <a:spLocks noGrp="1"/>
          </p:cNvSpPr>
          <p:nvPr>
            <p:ph type="title"/>
          </p:nvPr>
        </p:nvSpPr>
        <p:spPr>
          <a:xfrm>
            <a:off x="627434" y="198201"/>
            <a:ext cx="6705600" cy="990600"/>
          </a:xfrm>
          <a:ln/>
        </p:spPr>
        <p:style>
          <a:lnRef idx="1">
            <a:schemeClr val="accent3"/>
          </a:lnRef>
          <a:fillRef idx="2">
            <a:schemeClr val="accent3"/>
          </a:fillRef>
          <a:effectRef idx="1">
            <a:schemeClr val="accent3"/>
          </a:effectRef>
          <a:fontRef idx="minor">
            <a:schemeClr val="dk1"/>
          </a:fontRef>
        </p:style>
        <p:txBody>
          <a:bodyPr>
            <a:noAutofit/>
          </a:bodyPr>
          <a:lstStyle/>
          <a:p>
            <a:r>
              <a:rPr lang="en-US" sz="2000" dirty="0" smtClean="0">
                <a:solidFill>
                  <a:schemeClr val="accent5">
                    <a:lumMod val="75000"/>
                  </a:schemeClr>
                </a:solidFill>
                <a:latin typeface="Lucida Handwriting" pitchFamily="66" charset="0"/>
              </a:rPr>
              <a:t/>
            </a:r>
            <a:br>
              <a:rPr lang="en-US" sz="2000" dirty="0" smtClean="0">
                <a:solidFill>
                  <a:schemeClr val="accent5">
                    <a:lumMod val="75000"/>
                  </a:schemeClr>
                </a:solidFill>
                <a:latin typeface="Lucida Handwriting" pitchFamily="66" charset="0"/>
              </a:rPr>
            </a:br>
            <a:r>
              <a:rPr lang="en-US" sz="2000" dirty="0">
                <a:solidFill>
                  <a:schemeClr val="accent5">
                    <a:lumMod val="75000"/>
                  </a:schemeClr>
                </a:solidFill>
                <a:latin typeface="Lucida Handwriting" pitchFamily="66" charset="0"/>
              </a:rPr>
              <a:t/>
            </a:r>
            <a:br>
              <a:rPr lang="en-US" sz="2000" dirty="0">
                <a:solidFill>
                  <a:schemeClr val="accent5">
                    <a:lumMod val="75000"/>
                  </a:schemeClr>
                </a:solidFill>
                <a:latin typeface="Lucida Handwriting" pitchFamily="66" charset="0"/>
              </a:rPr>
            </a:br>
            <a:r>
              <a:rPr lang="en-US" sz="2000" dirty="0" smtClean="0">
                <a:solidFill>
                  <a:schemeClr val="accent5">
                    <a:lumMod val="75000"/>
                  </a:schemeClr>
                </a:solidFill>
                <a:latin typeface="Lucida Handwriting" pitchFamily="66" charset="0"/>
              </a:rPr>
              <a:t>Clinical </a:t>
            </a:r>
            <a:r>
              <a:rPr lang="en-US" sz="2000" dirty="0">
                <a:solidFill>
                  <a:schemeClr val="accent5">
                    <a:lumMod val="75000"/>
                  </a:schemeClr>
                </a:solidFill>
                <a:latin typeface="Lucida Handwriting" pitchFamily="66" charset="0"/>
              </a:rPr>
              <a:t>implications of </a:t>
            </a:r>
            <a:r>
              <a:rPr lang="en-US" sz="2000" dirty="0" smtClean="0">
                <a:solidFill>
                  <a:schemeClr val="accent5">
                    <a:lumMod val="75000"/>
                  </a:schemeClr>
                </a:solidFill>
                <a:latin typeface="Lucida Handwriting" pitchFamily="66" charset="0"/>
              </a:rPr>
              <a:t>Microleakage</a:t>
            </a:r>
            <a:r>
              <a:rPr lang="en-US" sz="2000" dirty="0">
                <a:solidFill>
                  <a:schemeClr val="accent5">
                    <a:lumMod val="75000"/>
                  </a:schemeClr>
                </a:solidFill>
                <a:latin typeface="Lucida Handwriting" pitchFamily="66" charset="0"/>
              </a:rPr>
              <a:t/>
            </a:r>
            <a:br>
              <a:rPr lang="en-US" sz="2000" dirty="0">
                <a:solidFill>
                  <a:schemeClr val="accent5">
                    <a:lumMod val="75000"/>
                  </a:schemeClr>
                </a:solidFill>
                <a:latin typeface="Lucida Handwriting" pitchFamily="66" charset="0"/>
              </a:rPr>
            </a:br>
            <a:endParaRPr lang="en-US" sz="2000" dirty="0">
              <a:solidFill>
                <a:schemeClr val="accent5">
                  <a:lumMod val="75000"/>
                </a:schemeClr>
              </a:solidFill>
              <a:latin typeface="Lucida Handwriting" pitchFamily="66" charset="0"/>
            </a:endParaRPr>
          </a:p>
        </p:txBody>
      </p:sp>
      <p:sp>
        <p:nvSpPr>
          <p:cNvPr id="6" name="TextBox 5"/>
          <p:cNvSpPr txBox="1"/>
          <p:nvPr/>
        </p:nvSpPr>
        <p:spPr>
          <a:xfrm>
            <a:off x="609600" y="4881770"/>
            <a:ext cx="8001000" cy="261610"/>
          </a:xfrm>
          <a:prstGeom prst="rect">
            <a:avLst/>
          </a:prstGeom>
          <a:noFill/>
        </p:spPr>
        <p:txBody>
          <a:bodyPr wrap="square" rtlCol="0">
            <a:spAutoFit/>
          </a:bodyPr>
          <a:lstStyle/>
          <a:p>
            <a:r>
              <a:rPr lang="en-US" sz="1100" dirty="0" smtClean="0"/>
              <a:t>Wen Yu Shih. </a:t>
            </a:r>
            <a:r>
              <a:rPr lang="en-US" sz="1100" dirty="0" err="1" smtClean="0"/>
              <a:t>Microleakage</a:t>
            </a:r>
            <a:r>
              <a:rPr lang="en-US" sz="1100" dirty="0" smtClean="0"/>
              <a:t> in different primary tooth restorations. J Chinese Med </a:t>
            </a:r>
            <a:r>
              <a:rPr lang="en-US" sz="1100" dirty="0" err="1" smtClean="0"/>
              <a:t>Assos</a:t>
            </a:r>
            <a:r>
              <a:rPr lang="en-US" sz="1100" dirty="0" smtClean="0"/>
              <a:t>. 2016;(1):1-7.</a:t>
            </a:r>
            <a:endParaRPr lang="en-US" sz="1100" dirty="0"/>
          </a:p>
        </p:txBody>
      </p:sp>
    </p:spTree>
    <p:extLst>
      <p:ext uri="{BB962C8B-B14F-4D97-AF65-F5344CB8AC3E}">
        <p14:creationId xmlns:p14="http://schemas.microsoft.com/office/powerpoint/2010/main" xmlns="" val="3912353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61950"/>
            <a:ext cx="76962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5" name="Rectangle 4"/>
          <p:cNvSpPr/>
          <p:nvPr/>
        </p:nvSpPr>
        <p:spPr>
          <a:xfrm>
            <a:off x="609600" y="514350"/>
            <a:ext cx="6934200" cy="1077218"/>
          </a:xfrm>
          <a:prstGeom prst="rect">
            <a:avLst/>
          </a:prstGeom>
        </p:spPr>
        <p:txBody>
          <a:bodyPr wrap="square">
            <a:spAutoFit/>
          </a:bodyPr>
          <a:lstStyle/>
          <a:p>
            <a:r>
              <a:rPr lang="en-US" sz="1600" b="1" dirty="0">
                <a:solidFill>
                  <a:srgbClr val="FFFF00"/>
                </a:solidFill>
              </a:rPr>
              <a:t>Dentin </a:t>
            </a:r>
            <a:r>
              <a:rPr lang="en-US" sz="1600" b="1" dirty="0" smtClean="0">
                <a:solidFill>
                  <a:srgbClr val="FFFF00"/>
                </a:solidFill>
              </a:rPr>
              <a:t>permeability</a:t>
            </a:r>
          </a:p>
          <a:p>
            <a:endParaRPr lang="en-US" sz="1600" dirty="0" smtClean="0">
              <a:solidFill>
                <a:schemeClr val="bg1"/>
              </a:solidFill>
            </a:endParaRPr>
          </a:p>
          <a:p>
            <a:pPr algn="just"/>
            <a:r>
              <a:rPr lang="en-US" sz="1600" dirty="0" smtClean="0">
                <a:solidFill>
                  <a:schemeClr val="bg1"/>
                </a:solidFill>
              </a:rPr>
              <a:t>It </a:t>
            </a:r>
            <a:r>
              <a:rPr lang="en-US" sz="1600" dirty="0">
                <a:solidFill>
                  <a:schemeClr val="bg1"/>
                </a:solidFill>
              </a:rPr>
              <a:t>is theoretically directly proportional to the number of exposed tubules and their diameter, and is inversely proportional to dentin </a:t>
            </a:r>
            <a:r>
              <a:rPr lang="en-US" sz="1600" dirty="0" smtClean="0">
                <a:solidFill>
                  <a:schemeClr val="bg1"/>
                </a:solidFill>
              </a:rPr>
              <a:t>thickness.</a:t>
            </a:r>
            <a:endParaRPr lang="en-US" sz="1600" dirty="0">
              <a:solidFill>
                <a:schemeClr val="bg1"/>
              </a:solidFill>
            </a:endParaRPr>
          </a:p>
        </p:txBody>
      </p:sp>
      <p:sp>
        <p:nvSpPr>
          <p:cNvPr id="6" name="Rounded Rectangle 5"/>
          <p:cNvSpPr/>
          <p:nvPr/>
        </p:nvSpPr>
        <p:spPr>
          <a:xfrm>
            <a:off x="304800" y="2343150"/>
            <a:ext cx="7696200" cy="1905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sz="1600" b="1" dirty="0">
                <a:solidFill>
                  <a:srgbClr val="FFFF00"/>
                </a:solidFill>
              </a:rPr>
              <a:t>Regional Differences </a:t>
            </a:r>
            <a:endParaRPr lang="en-US" sz="1600" b="1" dirty="0" smtClean="0">
              <a:solidFill>
                <a:srgbClr val="FFFF00"/>
              </a:solidFill>
            </a:endParaRPr>
          </a:p>
          <a:p>
            <a:pPr algn="just"/>
            <a:endParaRPr lang="en-US" sz="1600" dirty="0" smtClean="0"/>
          </a:p>
          <a:p>
            <a:pPr algn="just"/>
            <a:r>
              <a:rPr lang="en-US" sz="1600" dirty="0" err="1" smtClean="0"/>
              <a:t>Occlusal</a:t>
            </a:r>
            <a:r>
              <a:rPr lang="en-US" sz="1600" dirty="0" smtClean="0"/>
              <a:t> </a:t>
            </a:r>
            <a:r>
              <a:rPr lang="en-US" sz="1600" dirty="0"/>
              <a:t>coronal dentin has a very </a:t>
            </a:r>
            <a:r>
              <a:rPr lang="en-US" sz="1600" dirty="0" err="1"/>
              <a:t>nonuniform</a:t>
            </a:r>
            <a:r>
              <a:rPr lang="en-US" sz="1600" dirty="0"/>
              <a:t> </a:t>
            </a:r>
            <a:r>
              <a:rPr lang="en-US" sz="1600" dirty="0" smtClean="0"/>
              <a:t>permeability. </a:t>
            </a:r>
            <a:r>
              <a:rPr lang="en-US" sz="1600" dirty="0"/>
              <a:t>The permeability is very high over pulp horns and very low in the center. This phenomenon is not due to differences in dentin thickness but is an intrinsic property of the dentin. </a:t>
            </a:r>
          </a:p>
        </p:txBody>
      </p:sp>
      <p:sp>
        <p:nvSpPr>
          <p:cNvPr id="7" name="Rectangle 6"/>
          <p:cNvSpPr/>
          <p:nvPr/>
        </p:nvSpPr>
        <p:spPr>
          <a:xfrm>
            <a:off x="1295400" y="4759378"/>
            <a:ext cx="5076326" cy="276999"/>
          </a:xfrm>
          <a:prstGeom prst="rect">
            <a:avLst/>
          </a:prstGeom>
        </p:spPr>
        <p:txBody>
          <a:bodyPr wrap="none">
            <a:spAutoFit/>
          </a:bodyPr>
          <a:lstStyle/>
          <a:p>
            <a:r>
              <a:rPr lang="en-US" sz="1200" dirty="0"/>
              <a:t>Edwina A. M. </a:t>
            </a:r>
            <a:r>
              <a:rPr lang="en-US" sz="1200" dirty="0" smtClean="0"/>
              <a:t>Kidd. </a:t>
            </a:r>
            <a:r>
              <a:rPr lang="en-US" sz="1200" dirty="0" err="1" smtClean="0"/>
              <a:t>Microleakage</a:t>
            </a:r>
            <a:r>
              <a:rPr lang="en-US" sz="1200" dirty="0" smtClean="0"/>
              <a:t> </a:t>
            </a:r>
            <a:r>
              <a:rPr lang="en-US" sz="1200" dirty="0"/>
              <a:t>: a </a:t>
            </a:r>
            <a:r>
              <a:rPr lang="en-US" sz="1200" dirty="0" smtClean="0"/>
              <a:t>review. J Dent. 1976;5(4):199-205.</a:t>
            </a:r>
            <a:endParaRPr lang="en-US" sz="1200" dirty="0"/>
          </a:p>
        </p:txBody>
      </p:sp>
    </p:spTree>
    <p:extLst>
      <p:ext uri="{BB962C8B-B14F-4D97-AF65-F5344CB8AC3E}">
        <p14:creationId xmlns:p14="http://schemas.microsoft.com/office/powerpoint/2010/main" xmlns="" val="19159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13678"/>
            <a:ext cx="4267200" cy="502920"/>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r>
              <a:rPr lang="en-US" sz="2400" dirty="0" smtClean="0">
                <a:solidFill>
                  <a:schemeClr val="bg2">
                    <a:lumMod val="25000"/>
                  </a:schemeClr>
                </a:solidFill>
                <a:latin typeface="Lucida Handwriting" pitchFamily="66" charset="0"/>
              </a:rPr>
              <a:t>  Role </a:t>
            </a:r>
            <a:r>
              <a:rPr lang="en-US" sz="2400" dirty="0">
                <a:solidFill>
                  <a:schemeClr val="bg2">
                    <a:lumMod val="25000"/>
                  </a:schemeClr>
                </a:solidFill>
                <a:latin typeface="Lucida Handwriting" pitchFamily="66" charset="0"/>
              </a:rPr>
              <a:t>of Smear Layer</a:t>
            </a:r>
          </a:p>
        </p:txBody>
      </p:sp>
      <p:sp>
        <p:nvSpPr>
          <p:cNvPr id="4" name="AutoShape 2" descr="HOW THE WORDS &quot;THANK YOU&quot; HELP BUILD A POSITIVE WORK CULTURE - Harris  Whitesell Consulting, LL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W THE WORDS &quot;THANK YOU&quot; HELP BUILD A POSITIVE WORK CULTURE - Harris  Whitesell Consulting, LL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OW THE WORDS &quot;THANK YOU&quot; HELP BUILD A POSITIVE WORK CULTURE - Harris  Whitesell Consulting, LL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447800" y="4784973"/>
            <a:ext cx="8064297" cy="276999"/>
          </a:xfrm>
          <a:prstGeom prst="rect">
            <a:avLst/>
          </a:prstGeom>
        </p:spPr>
        <p:txBody>
          <a:bodyPr wrap="square">
            <a:spAutoFit/>
          </a:bodyPr>
          <a:lstStyle/>
          <a:p>
            <a:r>
              <a:rPr lang="en-US" sz="1200" dirty="0" err="1"/>
              <a:t>Sturdevant’s</a:t>
            </a:r>
            <a:r>
              <a:rPr lang="en-US" sz="1200" dirty="0"/>
              <a:t> Art and Science of Operative </a:t>
            </a:r>
            <a:r>
              <a:rPr lang="en-US" sz="1200" dirty="0" smtClean="0"/>
              <a:t>Dentistry - 7</a:t>
            </a:r>
            <a:r>
              <a:rPr lang="en-US" sz="1200" baseline="30000" dirty="0" smtClean="0"/>
              <a:t>th</a:t>
            </a:r>
            <a:r>
              <a:rPr lang="en-US" sz="1200" dirty="0" smtClean="0"/>
              <a:t> edition</a:t>
            </a:r>
            <a:endParaRPr lang="en-US" sz="1200" dirty="0"/>
          </a:p>
        </p:txBody>
      </p:sp>
      <p:sp>
        <p:nvSpPr>
          <p:cNvPr id="10" name="Rectangle 9"/>
          <p:cNvSpPr/>
          <p:nvPr/>
        </p:nvSpPr>
        <p:spPr>
          <a:xfrm>
            <a:off x="155575" y="895350"/>
            <a:ext cx="784542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itchFamily="34" charset="0"/>
              <a:buChar char="•"/>
            </a:pPr>
            <a:r>
              <a:rPr lang="en-US" sz="1600" dirty="0" smtClean="0"/>
              <a:t>Whenever tooth structure is prepared with a bur or other instrument, residual organic and inorganic components form a “smear layer” of debris on the </a:t>
            </a:r>
            <a:r>
              <a:rPr lang="en-US" sz="1600" dirty="0" err="1" smtClean="0"/>
              <a:t>surface.The</a:t>
            </a:r>
            <a:r>
              <a:rPr lang="en-US" sz="1600" dirty="0" smtClean="0"/>
              <a:t> smear layer fills the orifices of dentin tubules, forming “smear plugs.</a:t>
            </a:r>
          </a:p>
          <a:p>
            <a:pPr marL="285750" indent="-285750" algn="just">
              <a:buFont typeface="Arial" pitchFamily="34" charset="0"/>
              <a:buChar char="•"/>
            </a:pPr>
            <a:r>
              <a:rPr lang="en-US" sz="1600" dirty="0"/>
              <a:t>S</a:t>
            </a:r>
            <a:r>
              <a:rPr lang="en-US" sz="1600" dirty="0" smtClean="0"/>
              <a:t>mear </a:t>
            </a:r>
            <a:r>
              <a:rPr lang="en-US" sz="1600" dirty="0"/>
              <a:t>layer is </a:t>
            </a:r>
            <a:r>
              <a:rPr lang="en-US" sz="1600" dirty="0" smtClean="0"/>
              <a:t>basically composed of  </a:t>
            </a:r>
            <a:r>
              <a:rPr lang="en-US" sz="1600" dirty="0"/>
              <a:t>hydroxyapatite and altered denatured </a:t>
            </a:r>
            <a:r>
              <a:rPr lang="en-US" sz="1600" dirty="0" smtClean="0"/>
              <a:t>collagen.</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9401" y="2724150"/>
            <a:ext cx="2438400" cy="1850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41824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4714</TotalTime>
  <Words>3815</Words>
  <Application>Microsoft Office PowerPoint</Application>
  <PresentationFormat>On-screen Show (16:9)</PresentationFormat>
  <Paragraphs>285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Opulent</vt:lpstr>
      <vt:lpstr>Methodologies to Detect microleakage</vt:lpstr>
      <vt:lpstr>Slide 2</vt:lpstr>
      <vt:lpstr>Slide 3</vt:lpstr>
      <vt:lpstr>Slide 4</vt:lpstr>
      <vt:lpstr>Slide 5</vt:lpstr>
      <vt:lpstr>Definition</vt:lpstr>
      <vt:lpstr>  Clinical implications of Microleakage </vt:lpstr>
      <vt:lpstr>Slide 8</vt:lpstr>
      <vt:lpstr>  Role of Smear Layer</vt:lpstr>
      <vt:lpstr>Restorative materials and microleakage </vt:lpstr>
      <vt:lpstr>Slide 11</vt:lpstr>
      <vt:lpstr>Methods to detect microleakage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Methodologies to prevent microleakage</dc:title>
  <dc:creator>Bhanu kiran</dc:creator>
  <cp:lastModifiedBy>Anitha Medam</cp:lastModifiedBy>
  <cp:revision>310</cp:revision>
  <dcterms:created xsi:type="dcterms:W3CDTF">2021-05-21T09:23:17Z</dcterms:created>
  <dcterms:modified xsi:type="dcterms:W3CDTF">2022-04-08T05:50:40Z</dcterms:modified>
</cp:coreProperties>
</file>